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20" r:id="rId3"/>
    <p:sldId id="322" r:id="rId4"/>
    <p:sldId id="323" r:id="rId5"/>
    <p:sldId id="324" r:id="rId6"/>
    <p:sldId id="351" r:id="rId7"/>
    <p:sldId id="353" r:id="rId8"/>
    <p:sldId id="355" r:id="rId9"/>
    <p:sldId id="357" r:id="rId10"/>
    <p:sldId id="329" r:id="rId11"/>
    <p:sldId id="330" r:id="rId12"/>
    <p:sldId id="331" r:id="rId13"/>
    <p:sldId id="333" r:id="rId14"/>
    <p:sldId id="334" r:id="rId15"/>
    <p:sldId id="335" r:id="rId16"/>
    <p:sldId id="336" r:id="rId17"/>
    <p:sldId id="313" r:id="rId18"/>
    <p:sldId id="338" r:id="rId19"/>
    <p:sldId id="359" r:id="rId20"/>
    <p:sldId id="360" r:id="rId21"/>
    <p:sldId id="349" r:id="rId22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2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2DEE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B9BD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  <a:tblStyle styleId="{5A111915-BE36-4E01-A7E5-04B1672EAD32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>
          <a:top>
            <a:ln w="3172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 w="3172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Style>
        <a:tcBdr>
          <a:left>
            <a:ln w="3172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BACC6"/>
          </a:solidFill>
        </a:fill>
      </a:tcStyle>
    </a:firstRow>
  </a:tblStyle>
  <a:tblStyle styleId="{17292A2E-F333-43FB-9621-5CBBE7FDCDCB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8064A2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8064A2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8064A2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8064A2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>
          <a:top>
            <a:ln w="3172" cap="flat" cmpd="sng" algn="ctr">
              <a:solidFill>
                <a:srgbClr val="8064A2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8064A2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 w="3172" cap="flat" cmpd="sng" algn="ctr">
              <a:solidFill>
                <a:srgbClr val="8064A2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8064A2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Style>
        <a:tcBdr>
          <a:left>
            <a:ln w="3172" cap="flat" cmpd="sng" algn="ctr">
              <a:solidFill>
                <a:srgbClr val="8064A2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8064A2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8064A2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8064A2"/>
          </a:solidFill>
        </a:fill>
      </a:tcStyle>
    </a:firstRow>
  </a:tblStyle>
  <a:tblStyle styleId="{22838BEF-8BB2-4498-84A7-C5851F593DF1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1V>
      <a:tcStyle>
        <a:tcBdr/>
        <a:fill>
          <a:solidFill>
            <a:srgbClr val="CFD5EA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2540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9EBF5"/>
          </a:solidFill>
        </a:fill>
      </a:tcStyle>
    </a:lastRow>
    <a:firstRow>
      <a:tcTxStyle b="on">
        <a:font>
          <a:latin typeface=""/>
          <a:ea typeface=""/>
          <a:cs typeface=""/>
        </a:font>
      </a:tcTxStyle>
      <a:tcStyle>
        <a:tcBdr/>
        <a:fill>
          <a:solidFill>
            <a:srgbClr val="E9EBF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0245E6-F5A5-4A7D-AE87-0598F14DF476}" type="datetime1">
              <a:rPr lang="lv-LV"/>
              <a:pPr lvl="0"/>
              <a:t>2017.02.28.</a:t>
            </a:fld>
            <a:endParaRPr lang="lv-LV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52E156-BB4B-4062-86AB-CE7C25FA35B7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1321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7555DB-0FBF-4B9A-AC94-A50EEDECF050}" type="datetime1">
              <a:rPr lang="lv-LV"/>
              <a:pPr lvl="0"/>
              <a:t>2017.02.28.</a:t>
            </a:fld>
            <a:endParaRPr lang="lv-LV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E26350-C57A-469D-92BC-6CE10EB458BD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2331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FD31C4-22DC-4A95-A4C4-83B33A27E14E}" type="datetime1">
              <a:rPr lang="lv-LV"/>
              <a:pPr lvl="0"/>
              <a:t>2017.02.28.</a:t>
            </a:fld>
            <a:endParaRPr lang="lv-LV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2EE92D-6CFC-4F84-9E93-66DE7722AEAA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5719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914400" y="2130423"/>
            <a:ext cx="10363196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396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26D2F9-8AFE-421A-B0A0-DE87E4E643FC}" type="datetime1">
              <a:rPr lang="lv-LV"/>
              <a:pPr lvl="0"/>
              <a:t>2017.02.28.</a:t>
            </a:fld>
            <a:endParaRPr lang="lv-LV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322101-7A65-4A39-9B19-307EFA900B8F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235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3223B2-5914-41A3-A4A9-228EC1021383}" type="datetime1">
              <a:rPr lang="lv-LV"/>
              <a:pPr lvl="0"/>
              <a:t>2017.02.28.</a:t>
            </a:fld>
            <a:endParaRPr lang="lv-LV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9CFBD7-7171-4F3A-93F3-04C80526B407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3979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63082" y="4406905"/>
            <a:ext cx="10363196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63082" y="2906713"/>
            <a:ext cx="10363196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3ED843-B688-457F-A4A4-D719E8411DAA}" type="datetime1">
              <a:rPr lang="lv-LV"/>
              <a:pPr lvl="0"/>
              <a:t>2017.02.28.</a:t>
            </a:fld>
            <a:endParaRPr lang="lv-LV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A87A64-C7A3-4534-8173-610B9B52E029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8636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09603" y="1600200"/>
            <a:ext cx="5384801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97602" y="1600200"/>
            <a:ext cx="5384801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E6EBAF-AA40-4DAF-8856-AA3E70F5722B}" type="datetime1">
              <a:rPr lang="lv-LV"/>
              <a:pPr lvl="0"/>
              <a:t>2017.02.28.</a:t>
            </a:fld>
            <a:endParaRPr lang="lv-LV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800B40-65D0-40F7-895A-77404193D735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833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09603" y="1535113"/>
            <a:ext cx="5386913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09603" y="2174872"/>
            <a:ext cx="5386913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93368" y="2174872"/>
            <a:ext cx="538903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4474B1-E298-4735-99AB-6F7C9D8C758F}" type="datetime1">
              <a:rPr lang="lv-LV"/>
              <a:pPr lvl="0"/>
              <a:t>2017.02.28.</a:t>
            </a:fld>
            <a:endParaRPr lang="lv-LV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5436F4-A702-4533-B9EC-EBF747EA26B1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713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ABE41F-7E06-4DD4-9116-F97C8755E524}" type="datetime1">
              <a:rPr lang="lv-LV"/>
              <a:pPr lvl="0"/>
              <a:t>2017.02.28.</a:t>
            </a:fld>
            <a:endParaRPr lang="lv-LV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BD6BAF-12E9-47EE-85D0-0F6AB222B04B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6940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E1480C-2221-4B8E-ADB3-E09782C3B687}" type="datetime1">
              <a:rPr lang="lv-LV"/>
              <a:pPr lvl="0"/>
              <a:t>2017.02.28.</a:t>
            </a:fld>
            <a:endParaRPr lang="lv-LV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7D2A24-F86B-4D17-926D-4F2AB9917ABC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623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09603" y="273048"/>
            <a:ext cx="4011079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766730" y="273048"/>
            <a:ext cx="6815663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09603" y="1435105"/>
            <a:ext cx="4011079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4F1FFF-4AD3-4E89-B436-E3C274969056}" type="datetime1">
              <a:rPr lang="lv-LV"/>
              <a:pPr lvl="0"/>
              <a:t>2017.02.28.</a:t>
            </a:fld>
            <a:endParaRPr lang="lv-LV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CCE6A2-B4FA-41F5-9CA4-AD68FB265B9D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9655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E77186-203F-4D38-B756-474C79EC0C7E}" type="datetime1">
              <a:rPr lang="lv-LV"/>
              <a:pPr lvl="0"/>
              <a:t>2017.02.28.</a:t>
            </a:fld>
            <a:endParaRPr lang="lv-LV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196AF5-5CD7-4B83-B8C8-ED49F5E97AB1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8964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389720" y="4800600"/>
            <a:ext cx="73152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2389720" y="612776"/>
            <a:ext cx="7315200" cy="4114800"/>
          </a:xfrm>
        </p:spPr>
        <p:txBody>
          <a:bodyPr/>
          <a:lstStyle>
            <a:lvl1pPr marL="0" indent="0">
              <a:buNone/>
              <a:defRPr lang="lv-LV"/>
            </a:lvl1pPr>
          </a:lstStyle>
          <a:p>
            <a:pPr lvl="0"/>
            <a:endParaRPr lang="lv-LV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2389720" y="5367335"/>
            <a:ext cx="73152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1B6F31-FCE2-4B5B-8F74-69C1FFB23EEF}" type="datetime1">
              <a:rPr lang="lv-LV"/>
              <a:pPr lvl="0"/>
              <a:t>2017.02.28.</a:t>
            </a:fld>
            <a:endParaRPr lang="lv-LV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5B5938-BCE9-45A6-96B3-C85B2E8A4CD7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1904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1D83D-7002-4F84-BCF7-3C9D0A7E4A2A}" type="datetime1">
              <a:rPr lang="lv-LV"/>
              <a:pPr lvl="0"/>
              <a:t>2017.02.28.</a:t>
            </a:fld>
            <a:endParaRPr lang="lv-LV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3A321E-6424-406B-97F7-A90C2119074B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459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839203" y="274640"/>
            <a:ext cx="27432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09603" y="274640"/>
            <a:ext cx="8026402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FA0094-2B83-480E-8B10-06C50056BA57}" type="datetime1">
              <a:rPr lang="lv-LV"/>
              <a:pPr lvl="0"/>
              <a:t>2017.02.28.</a:t>
            </a:fld>
            <a:endParaRPr lang="lv-LV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E986B1-0C8F-4635-BE71-FF103815B5EA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576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723613-851F-4B7B-A843-9FC839D54F59}" type="datetime1">
              <a:rPr lang="lv-LV"/>
              <a:pPr lvl="0"/>
              <a:t>2017.02.28.</a:t>
            </a:fld>
            <a:endParaRPr lang="lv-LV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424E8D-FB37-4C55-B438-F1535E0EB965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64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1EAD0D-6371-4158-847B-78BCB435409B}" type="datetime1">
              <a:rPr lang="lv-LV"/>
              <a:pPr lvl="0"/>
              <a:t>2017.02.28.</a:t>
            </a:fld>
            <a:endParaRPr lang="lv-LV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83FF91-3C98-4B24-9C5E-DE14CA1D1918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7345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0154FC-679E-4998-98DA-CD9CE7317DFD}" type="datetime1">
              <a:rPr lang="lv-LV"/>
              <a:pPr lvl="0"/>
              <a:t>2017.02.28.</a:t>
            </a:fld>
            <a:endParaRPr lang="lv-LV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2CB489-B457-4950-9A46-FB095793833D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3998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DBD8F9-F943-4569-AC7B-3FCF51BE15C4}" type="datetime1">
              <a:rPr lang="lv-LV"/>
              <a:pPr lvl="0"/>
              <a:t>2017.02.28.</a:t>
            </a:fld>
            <a:endParaRPr lang="lv-LV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4B8E08-06E9-4C38-8CB7-D86B7D3BC5AD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4526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4A3D80-B66A-496F-ADDF-FC97DACEA7D0}" type="datetime1">
              <a:rPr lang="lv-LV"/>
              <a:pPr lvl="0"/>
              <a:t>2017.02.28.</a:t>
            </a:fld>
            <a:endParaRPr lang="lv-LV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5EE6BE-6EF8-4D6C-8700-D0C1CD55BEEF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9920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BA541C-38A5-477D-8FC3-AFB13093F414}" type="datetime1">
              <a:rPr lang="lv-LV"/>
              <a:pPr lvl="0"/>
              <a:t>2017.02.28.</a:t>
            </a:fld>
            <a:endParaRPr lang="lv-LV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2EF268-B512-46D5-98B2-B2C4A70F2AE9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910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lv-LV" sz="3200"/>
            </a:lvl1pPr>
          </a:lstStyle>
          <a:p>
            <a:pPr lvl="0"/>
            <a:endParaRPr lang="lv-LV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A8C6CC-D27B-4F0A-A764-4414FF6027D0}" type="datetime1">
              <a:rPr lang="lv-LV"/>
              <a:pPr lvl="0"/>
              <a:t>2017.02.28.</a:t>
            </a:fld>
            <a:endParaRPr lang="lv-LV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FBC12C-682B-4844-9264-9D3373E867AB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988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v-LV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E3BA9F9-C6AD-42E0-8DAC-BA312DB149FB}" type="datetime1">
              <a:rPr lang="lv-LV"/>
              <a:pPr lvl="0"/>
              <a:t>2017.02.28.</a:t>
            </a:fld>
            <a:endParaRPr lang="lv-LV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v-LV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lv-LV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v-LV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0E6BE3A-BE19-4B17-B4FD-60ABE1AF10D4}" type="slidenum"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09603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09603" y="1600200"/>
            <a:ext cx="109728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09603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v-LV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F51F9BCA-DDC5-47B5-83E2-BD9BEDAD8992}" type="datetime1">
              <a:rPr lang="lv-LV"/>
              <a:pPr lvl="0"/>
              <a:t>2017.02.28.</a:t>
            </a:fld>
            <a:endParaRPr lang="lv-LV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165604" y="6356351"/>
            <a:ext cx="386079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v-LV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lv-LV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737604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v-LV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E1040D88-2D7C-4D5D-93F0-1203D058A275}" type="slidenum"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dgs/education_culture/repository/education/library/publications/2015/ects-users-guide_en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5">
    <p:bg>
      <p:bgPr>
        <a:solidFill>
          <a:srgbClr val="3522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8131" y="660992"/>
            <a:ext cx="10666448" cy="2704639"/>
          </a:xfrm>
        </p:spPr>
        <p:txBody>
          <a:bodyPr>
            <a:noAutofit/>
          </a:bodyPr>
          <a:lstStyle/>
          <a:p>
            <a:r>
              <a:rPr lang="lv-LV" sz="5400" b="1" dirty="0" err="1" smtClean="0">
                <a:solidFill>
                  <a:srgbClr val="FFFFFF"/>
                </a:solidFill>
                <a:cs typeface="Helvetica" pitchFamily="34"/>
              </a:rPr>
              <a:t>Recognition</a:t>
            </a:r>
            <a:r>
              <a:rPr lang="lv-LV" sz="5400" b="1" dirty="0" smtClean="0">
                <a:solidFill>
                  <a:srgbClr val="FFFFFF"/>
                </a:solidFill>
                <a:cs typeface="Helvetica" pitchFamily="34"/>
              </a:rPr>
              <a:t> </a:t>
            </a:r>
            <a:r>
              <a:rPr lang="lv-LV" sz="5400" b="1" dirty="0" err="1" smtClean="0">
                <a:solidFill>
                  <a:srgbClr val="FFFFFF"/>
                </a:solidFill>
                <a:cs typeface="Helvetica" pitchFamily="34"/>
              </a:rPr>
              <a:t>types</a:t>
            </a:r>
            <a:r>
              <a:rPr lang="lv-LV" sz="5400" b="1" dirty="0" smtClean="0">
                <a:solidFill>
                  <a:srgbClr val="FFFFFF"/>
                </a:solidFill>
                <a:cs typeface="Helvetica" pitchFamily="34"/>
              </a:rPr>
              <a:t> </a:t>
            </a:r>
            <a:r>
              <a:rPr lang="lv-LV" sz="5400" b="1" dirty="0" err="1" smtClean="0">
                <a:solidFill>
                  <a:srgbClr val="FFFFFF"/>
                </a:solidFill>
                <a:cs typeface="Helvetica" pitchFamily="34"/>
              </a:rPr>
              <a:t>and</a:t>
            </a:r>
            <a:r>
              <a:rPr lang="lv-LV" sz="5400" b="1" dirty="0" smtClean="0">
                <a:solidFill>
                  <a:srgbClr val="FFFFFF"/>
                </a:solidFill>
                <a:cs typeface="Helvetica" pitchFamily="34"/>
              </a:rPr>
              <a:t> policies </a:t>
            </a:r>
            <a:r>
              <a:rPr lang="lv-LV" sz="5400" b="1" dirty="0" err="1" smtClean="0">
                <a:solidFill>
                  <a:srgbClr val="FFFFFF"/>
                </a:solidFill>
                <a:cs typeface="Helvetica" pitchFamily="34"/>
              </a:rPr>
              <a:t>Higher</a:t>
            </a:r>
            <a:r>
              <a:rPr lang="lv-LV" sz="5400" b="1" dirty="0" smtClean="0">
                <a:solidFill>
                  <a:srgbClr val="FFFFFF"/>
                </a:solidFill>
                <a:cs typeface="Helvetica" pitchFamily="34"/>
              </a:rPr>
              <a:t> </a:t>
            </a:r>
            <a:r>
              <a:rPr lang="lv-LV" sz="5400" b="1" dirty="0" err="1" smtClean="0">
                <a:solidFill>
                  <a:srgbClr val="FFFFFF"/>
                </a:solidFill>
                <a:cs typeface="Helvetica" pitchFamily="34"/>
              </a:rPr>
              <a:t>education</a:t>
            </a:r>
            <a:r>
              <a:rPr lang="lv-LV" sz="5400" b="1" dirty="0" smtClean="0">
                <a:solidFill>
                  <a:srgbClr val="FFFFFF"/>
                </a:solidFill>
                <a:cs typeface="Helvetica" pitchFamily="34"/>
              </a:rPr>
              <a:t> </a:t>
            </a:r>
            <a:r>
              <a:rPr lang="lv-LV" sz="5400" b="1" dirty="0" err="1" smtClean="0">
                <a:solidFill>
                  <a:srgbClr val="FFFFFF"/>
                </a:solidFill>
                <a:cs typeface="Helvetica" pitchFamily="34"/>
              </a:rPr>
              <a:t>reforms</a:t>
            </a:r>
            <a:r>
              <a:rPr lang="lv-LV" sz="5400" b="1" dirty="0" smtClean="0">
                <a:solidFill>
                  <a:srgbClr val="FFFFFF"/>
                </a:solidFill>
                <a:cs typeface="Helvetica" pitchFamily="34"/>
              </a:rPr>
              <a:t> </a:t>
            </a:r>
            <a:r>
              <a:rPr lang="lv-LV" sz="5400" b="1" dirty="0" err="1" smtClean="0">
                <a:solidFill>
                  <a:srgbClr val="FFFFFF"/>
                </a:solidFill>
                <a:cs typeface="Helvetica" pitchFamily="34"/>
              </a:rPr>
              <a:t>in</a:t>
            </a:r>
            <a:r>
              <a:rPr lang="lv-LV" sz="5400" b="1" dirty="0" smtClean="0">
                <a:solidFill>
                  <a:srgbClr val="FFFFFF"/>
                </a:solidFill>
                <a:cs typeface="Helvetica" pitchFamily="34"/>
              </a:rPr>
              <a:t> </a:t>
            </a:r>
            <a:r>
              <a:rPr lang="lv-LV" sz="5400" b="1" dirty="0" err="1" smtClean="0">
                <a:solidFill>
                  <a:srgbClr val="FFFFFF"/>
                </a:solidFill>
                <a:cs typeface="Helvetica" pitchFamily="34"/>
              </a:rPr>
              <a:t>Europe</a:t>
            </a:r>
            <a:r>
              <a:rPr lang="en-US" sz="5400" dirty="0" smtClean="0"/>
              <a:t>– </a:t>
            </a:r>
            <a:r>
              <a:rPr lang="lv-LV" sz="5400" dirty="0"/>
              <a:t/>
            </a:r>
            <a:br>
              <a:rPr lang="lv-LV" sz="5400" dirty="0"/>
            </a:br>
            <a:r>
              <a:rPr lang="en-US" sz="5400" b="1" dirty="0" smtClean="0">
                <a:solidFill>
                  <a:srgbClr val="FFFFFF"/>
                </a:solidFill>
                <a:cs typeface="Helvetica" pitchFamily="34"/>
              </a:rPr>
              <a:t> </a:t>
            </a:r>
            <a:r>
              <a:rPr lang="lv-LV" sz="5400" b="1" dirty="0" smtClean="0">
                <a:solidFill>
                  <a:srgbClr val="FFFFFF"/>
                </a:solidFill>
                <a:cs typeface="Helvetica" pitchFamily="34"/>
              </a:rPr>
              <a:t>      </a:t>
            </a:r>
            <a:endParaRPr lang="lv-LV" sz="5400" b="1" dirty="0">
              <a:solidFill>
                <a:srgbClr val="F86937"/>
              </a:solidFill>
              <a:cs typeface="Helvetica" pitchFamily="34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0" y="5589041"/>
            <a:ext cx="12191996" cy="126895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3755742" y="5009997"/>
            <a:ext cx="4680520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000" b="1" dirty="0" smtClean="0">
                <a:solidFill>
                  <a:srgbClr val="3FB9BD"/>
                </a:solidFill>
                <a:latin typeface="Calibri"/>
              </a:rPr>
              <a:t>1 </a:t>
            </a:r>
            <a:r>
              <a:rPr lang="lv-LV" sz="2000" b="1" dirty="0" err="1" smtClean="0">
                <a:solidFill>
                  <a:srgbClr val="3FB9BD"/>
                </a:solidFill>
                <a:latin typeface="Calibri"/>
              </a:rPr>
              <a:t>March</a:t>
            </a:r>
            <a:r>
              <a:rPr lang="lv-LV" sz="2000" b="1" i="0" u="none" strike="noStrike" kern="1200" cap="none" spc="0" baseline="0" dirty="0" smtClean="0">
                <a:solidFill>
                  <a:srgbClr val="3FB9BD"/>
                </a:solidFill>
                <a:uFillTx/>
                <a:latin typeface="Calibri"/>
              </a:rPr>
              <a:t> 2017</a:t>
            </a:r>
            <a:endParaRPr lang="lv-LV" sz="2000" b="1" i="0" u="none" strike="noStrike" kern="1200" cap="none" spc="0" baseline="0" dirty="0">
              <a:solidFill>
                <a:srgbClr val="3FB9BD"/>
              </a:solidFill>
              <a:uFillTx/>
              <a:latin typeface="Calibri"/>
            </a:endParaRPr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204" y="5410111"/>
            <a:ext cx="2573597" cy="162681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ubtitle 2"/>
          <p:cNvSpPr txBox="1"/>
          <p:nvPr/>
        </p:nvSpPr>
        <p:spPr>
          <a:xfrm>
            <a:off x="2210571" y="3543802"/>
            <a:ext cx="9144000" cy="1184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Ramina Baiba</a:t>
            </a:r>
          </a:p>
          <a:p>
            <a:pPr marL="0" marR="0" lvl="0" indent="0" algn="r" defTabSz="914400" rtl="0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Academic Information Centre</a:t>
            </a:r>
          </a:p>
          <a:p>
            <a:pPr marL="0" marR="0" lvl="0" indent="0" algn="r" defTabSz="914400" rtl="0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Director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2191996" cy="1196748"/>
          </a:xfrm>
          <a:prstGeom prst="rect">
            <a:avLst/>
          </a:prstGeom>
          <a:solidFill>
            <a:srgbClr val="352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569168" y="26874"/>
            <a:ext cx="11056778" cy="1143000"/>
          </a:xfrm>
        </p:spPr>
        <p:txBody>
          <a:bodyPr anchorCtr="0"/>
          <a:lstStyle/>
          <a:p>
            <a:pPr lvl="0" algn="l"/>
            <a:r>
              <a:rPr lang="en-US" b="1">
                <a:solidFill>
                  <a:srgbClr val="FFFFFF"/>
                </a:solidFill>
              </a:rPr>
              <a:t>Bologna declaration</a:t>
            </a:r>
            <a:endParaRPr lang="lv-LV" b="1">
              <a:solidFill>
                <a:srgbClr val="FFFFFF"/>
              </a:solidFill>
              <a:latin typeface="Helvetica" pitchFamily="34"/>
              <a:cs typeface="Helvetica" pitchFamily="34"/>
            </a:endParaRP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872" y="5679054"/>
            <a:ext cx="1865074" cy="11789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9"/>
          <p:cNvSpPr/>
          <p:nvPr/>
        </p:nvSpPr>
        <p:spPr>
          <a:xfrm>
            <a:off x="569168" y="1424863"/>
            <a:ext cx="8752115" cy="8309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</a:t>
            </a:r>
            <a:r>
              <a:rPr lang="en-US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et out a vision of an internationally</a:t>
            </a:r>
            <a:r>
              <a:rPr lang="lv-LV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competitive and attractive European Higher Education</a:t>
            </a:r>
          </a:p>
        </p:txBody>
      </p:sp>
      <p:grpSp>
        <p:nvGrpSpPr>
          <p:cNvPr id="6" name="Diagram 2"/>
          <p:cNvGrpSpPr/>
          <p:nvPr/>
        </p:nvGrpSpPr>
        <p:grpSpPr>
          <a:xfrm>
            <a:off x="577352" y="2528599"/>
            <a:ext cx="11040401" cy="1530220"/>
            <a:chOff x="577352" y="2528599"/>
            <a:chExt cx="11040401" cy="1530220"/>
          </a:xfrm>
        </p:grpSpPr>
        <p:sp>
          <p:nvSpPr>
            <p:cNvPr id="7" name="Freeform 6"/>
            <p:cNvSpPr/>
            <p:nvPr/>
          </p:nvSpPr>
          <p:spPr>
            <a:xfrm>
              <a:off x="577352" y="2528599"/>
              <a:ext cx="3309469" cy="15302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09474"/>
                <a:gd name="f7" fmla="val 1530220"/>
                <a:gd name="f8" fmla="val 153022"/>
                <a:gd name="f9" fmla="val 68510"/>
                <a:gd name="f10" fmla="val 3156452"/>
                <a:gd name="f11" fmla="val 3240964"/>
                <a:gd name="f12" fmla="val 1377198"/>
                <a:gd name="f13" fmla="val 1461710"/>
                <a:gd name="f14" fmla="+- 0 0 -90"/>
                <a:gd name="f15" fmla="*/ f3 1 3309474"/>
                <a:gd name="f16" fmla="*/ f4 1 153022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309474"/>
                <a:gd name="f25" fmla="*/ f21 1 1530220"/>
                <a:gd name="f26" fmla="*/ 0 f22 1"/>
                <a:gd name="f27" fmla="*/ 153022 f21 1"/>
                <a:gd name="f28" fmla="*/ 153022 f22 1"/>
                <a:gd name="f29" fmla="*/ 0 f21 1"/>
                <a:gd name="f30" fmla="*/ 3156452 f22 1"/>
                <a:gd name="f31" fmla="*/ 3309474 f22 1"/>
                <a:gd name="f32" fmla="*/ 1377198 f21 1"/>
                <a:gd name="f33" fmla="*/ 1530220 f21 1"/>
                <a:gd name="f34" fmla="+- f23 0 f1"/>
                <a:gd name="f35" fmla="*/ f26 1 3309474"/>
                <a:gd name="f36" fmla="*/ f27 1 1530220"/>
                <a:gd name="f37" fmla="*/ f28 1 3309474"/>
                <a:gd name="f38" fmla="*/ f29 1 1530220"/>
                <a:gd name="f39" fmla="*/ f30 1 3309474"/>
                <a:gd name="f40" fmla="*/ f31 1 3309474"/>
                <a:gd name="f41" fmla="*/ f32 1 1530220"/>
                <a:gd name="f42" fmla="*/ f33 1 1530220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3309474" h="153022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352245"/>
            </a:solidFill>
            <a:ln w="25402" cap="flat">
              <a:solidFill>
                <a:srgbClr val="FFFFFF"/>
              </a:solidFill>
              <a:prstDash val="solid"/>
            </a:ln>
          </p:spPr>
          <p:txBody>
            <a:bodyPr vert="horz" wrap="square" lIns="128637" tIns="128637" rIns="128637" bIns="128637" anchor="ctr" anchorCtr="1" compatLnSpc="1">
              <a:noAutofit/>
            </a:bodyPr>
            <a:lstStyle/>
            <a:p>
              <a:pPr marL="0" marR="0" lvl="0" indent="0" algn="ctr" defTabSz="97789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2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promote citizens'</a:t>
              </a:r>
              <a:r>
                <a:rPr lang="lv-LV" sz="22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  </a:t>
              </a:r>
              <a:r>
                <a:rPr lang="en-GB" sz="22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 mobility</a:t>
              </a:r>
              <a:endParaRPr lang="lv-LV" sz="2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4442813" y="2528599"/>
              <a:ext cx="3309469" cy="15302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09474"/>
                <a:gd name="f7" fmla="val 1530220"/>
                <a:gd name="f8" fmla="val 153022"/>
                <a:gd name="f9" fmla="val 68510"/>
                <a:gd name="f10" fmla="val 3156452"/>
                <a:gd name="f11" fmla="val 3240964"/>
                <a:gd name="f12" fmla="val 1377198"/>
                <a:gd name="f13" fmla="val 1461710"/>
                <a:gd name="f14" fmla="+- 0 0 -90"/>
                <a:gd name="f15" fmla="*/ f3 1 3309474"/>
                <a:gd name="f16" fmla="*/ f4 1 153022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309474"/>
                <a:gd name="f25" fmla="*/ f21 1 1530220"/>
                <a:gd name="f26" fmla="*/ 0 f22 1"/>
                <a:gd name="f27" fmla="*/ 153022 f21 1"/>
                <a:gd name="f28" fmla="*/ 153022 f22 1"/>
                <a:gd name="f29" fmla="*/ 0 f21 1"/>
                <a:gd name="f30" fmla="*/ 3156452 f22 1"/>
                <a:gd name="f31" fmla="*/ 3309474 f22 1"/>
                <a:gd name="f32" fmla="*/ 1377198 f21 1"/>
                <a:gd name="f33" fmla="*/ 1530220 f21 1"/>
                <a:gd name="f34" fmla="+- f23 0 f1"/>
                <a:gd name="f35" fmla="*/ f26 1 3309474"/>
                <a:gd name="f36" fmla="*/ f27 1 1530220"/>
                <a:gd name="f37" fmla="*/ f28 1 3309474"/>
                <a:gd name="f38" fmla="*/ f29 1 1530220"/>
                <a:gd name="f39" fmla="*/ f30 1 3309474"/>
                <a:gd name="f40" fmla="*/ f31 1 3309474"/>
                <a:gd name="f41" fmla="*/ f32 1 1530220"/>
                <a:gd name="f42" fmla="*/ f33 1 1530220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3309474" h="153022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352245"/>
            </a:solidFill>
            <a:ln w="25402" cap="flat">
              <a:solidFill>
                <a:srgbClr val="FFFFFF"/>
              </a:solidFill>
              <a:prstDash val="solid"/>
            </a:ln>
          </p:spPr>
          <p:txBody>
            <a:bodyPr vert="horz" wrap="square" lIns="128637" tIns="128637" rIns="128637" bIns="128637" anchor="ctr" anchorCtr="1" compatLnSpc="1">
              <a:noAutofit/>
            </a:bodyPr>
            <a:lstStyle/>
            <a:p>
              <a:pPr marL="0" marR="0" lvl="0" indent="0" algn="ctr" defTabSz="97789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2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promote citizens' employability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8308284" y="2528599"/>
              <a:ext cx="3309469" cy="15302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09474"/>
                <a:gd name="f7" fmla="val 1530220"/>
                <a:gd name="f8" fmla="val 153022"/>
                <a:gd name="f9" fmla="val 68510"/>
                <a:gd name="f10" fmla="val 3156452"/>
                <a:gd name="f11" fmla="val 3240964"/>
                <a:gd name="f12" fmla="val 1377198"/>
                <a:gd name="f13" fmla="val 1461710"/>
                <a:gd name="f14" fmla="+- 0 0 -90"/>
                <a:gd name="f15" fmla="*/ f3 1 3309474"/>
                <a:gd name="f16" fmla="*/ f4 1 153022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309474"/>
                <a:gd name="f25" fmla="*/ f21 1 1530220"/>
                <a:gd name="f26" fmla="*/ 0 f22 1"/>
                <a:gd name="f27" fmla="*/ 153022 f21 1"/>
                <a:gd name="f28" fmla="*/ 153022 f22 1"/>
                <a:gd name="f29" fmla="*/ 0 f21 1"/>
                <a:gd name="f30" fmla="*/ 3156452 f22 1"/>
                <a:gd name="f31" fmla="*/ 3309474 f22 1"/>
                <a:gd name="f32" fmla="*/ 1377198 f21 1"/>
                <a:gd name="f33" fmla="*/ 1530220 f21 1"/>
                <a:gd name="f34" fmla="+- f23 0 f1"/>
                <a:gd name="f35" fmla="*/ f26 1 3309474"/>
                <a:gd name="f36" fmla="*/ f27 1 1530220"/>
                <a:gd name="f37" fmla="*/ f28 1 3309474"/>
                <a:gd name="f38" fmla="*/ f29 1 1530220"/>
                <a:gd name="f39" fmla="*/ f30 1 3309474"/>
                <a:gd name="f40" fmla="*/ f31 1 3309474"/>
                <a:gd name="f41" fmla="*/ f32 1 1530220"/>
                <a:gd name="f42" fmla="*/ f33 1 1530220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3309474" h="153022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352245"/>
            </a:solidFill>
            <a:ln w="25402" cap="flat">
              <a:solidFill>
                <a:srgbClr val="FFFFFF"/>
              </a:solidFill>
              <a:prstDash val="solid"/>
            </a:ln>
          </p:spPr>
          <p:txBody>
            <a:bodyPr vert="horz" wrap="square" lIns="128637" tIns="128637" rIns="128637" bIns="128637" anchor="ctr" anchorCtr="1" compatLnSpc="1">
              <a:noAutofit/>
            </a:bodyPr>
            <a:lstStyle/>
            <a:p>
              <a:pPr marL="0" marR="0" lvl="0" indent="0" algn="ctr" defTabSz="97789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2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increase the international competitiveness of the European  higher education</a:t>
              </a:r>
              <a:endParaRPr lang="en-GB" sz="2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sp>
        <p:nvSpPr>
          <p:cNvPr id="10" name="Rectangle 4"/>
          <p:cNvSpPr/>
          <p:nvPr/>
        </p:nvSpPr>
        <p:spPr>
          <a:xfrm>
            <a:off x="659364" y="4688933"/>
            <a:ext cx="8363340" cy="9048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Bologna declaration signed on </a:t>
            </a:r>
            <a:r>
              <a:rPr lang="en-GB" sz="2400" b="1" i="0" u="none" strike="noStrike" kern="1200" cap="none" spc="0" baseline="0">
                <a:solidFill>
                  <a:srgbClr val="F86937"/>
                </a:solidFill>
                <a:uFillTx/>
                <a:latin typeface="Calibri"/>
              </a:rPr>
              <a:t>19 June 1999</a:t>
            </a:r>
            <a:br>
              <a:rPr lang="en-GB" sz="2400" b="1" i="0" u="none" strike="noStrike" kern="1200" cap="none" spc="0" baseline="0">
                <a:solidFill>
                  <a:srgbClr val="F86937"/>
                </a:solidFill>
                <a:uFillTx/>
                <a:latin typeface="Calibri"/>
              </a:rPr>
            </a:br>
            <a:r>
              <a:rPr lang="en-US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29 countries started, </a:t>
            </a:r>
            <a:r>
              <a:rPr lang="lv-LV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rest</a:t>
            </a:r>
            <a:r>
              <a:rPr lang="en-US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joined later</a:t>
            </a:r>
            <a:r>
              <a:rPr lang="lv-LV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, now </a:t>
            </a:r>
            <a:r>
              <a:rPr lang="lv-LV" sz="2400" b="1" i="0" u="none" strike="noStrike" kern="1200" cap="none" spc="0" baseline="0">
                <a:solidFill>
                  <a:srgbClr val="3FB9BD"/>
                </a:solidFill>
                <a:uFillTx/>
                <a:latin typeface="Calibri"/>
              </a:rPr>
              <a:t>48 countries</a:t>
            </a:r>
            <a:endParaRPr lang="en-US" sz="2400" b="1" i="0" u="none" strike="noStrike" kern="1200" cap="none" spc="0" baseline="0">
              <a:solidFill>
                <a:srgbClr val="3FB9BD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2191996" cy="1196748"/>
          </a:xfrm>
          <a:prstGeom prst="rect">
            <a:avLst/>
          </a:prstGeom>
          <a:solidFill>
            <a:srgbClr val="352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/>
        <p:txBody>
          <a:bodyPr anchorCtr="0"/>
          <a:lstStyle/>
          <a:p>
            <a:pPr lvl="0" algn="l"/>
            <a:r>
              <a:rPr lang="en-US" b="1">
                <a:solidFill>
                  <a:srgbClr val="FFFFFF"/>
                </a:solidFill>
              </a:rPr>
              <a:t>Main Bologna declaration action lines (I)</a:t>
            </a:r>
            <a:endParaRPr lang="lv-LV" b="1">
              <a:solidFill>
                <a:srgbClr val="FFFFFF"/>
              </a:solidFill>
              <a:latin typeface="Helvetica" pitchFamily="34"/>
              <a:cs typeface="Helvetica" pitchFamily="34"/>
            </a:endParaRPr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021853"/>
              </p:ext>
            </p:extLst>
          </p:nvPr>
        </p:nvGraphicFramePr>
        <p:xfrm>
          <a:off x="609600" y="1600200"/>
          <a:ext cx="10972800" cy="5335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Adoption of a system of easily readable and comparable degrees</a:t>
                      </a:r>
                      <a:r>
                        <a:rPr lang="lv-LV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based on </a:t>
                      </a:r>
                      <a:r>
                        <a:rPr lang="lv-LV" b="1" dirty="0" err="1" smtClean="0">
                          <a:solidFill>
                            <a:schemeClr val="tx1"/>
                          </a:solidFill>
                        </a:rPr>
                        <a:t>three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cycles</a:t>
                      </a:r>
                      <a:r>
                        <a:rPr lang="lv-LV" b="1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lv-LV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where already the 1st cycle graduates are employable in the European labor market</a:t>
                      </a:r>
                      <a:endParaRPr lang="lv-LV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dirty="0" smtClean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888997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n-US" b="1" dirty="0" smtClean="0"/>
                        <a:t>Promotion of student &amp; staff mobility</a:t>
                      </a:r>
                      <a:endParaRPr lang="lv-LV" b="1" dirty="0" smtClean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Establishment of a system of credits</a:t>
                      </a:r>
                      <a:r>
                        <a:rPr lang="lv-LV" b="1" dirty="0" smtClean="0"/>
                        <a:t> </a:t>
                      </a:r>
                      <a:r>
                        <a:rPr lang="lv-LV" b="1" dirty="0" err="1" smtClean="0"/>
                        <a:t>for</a:t>
                      </a:r>
                      <a:r>
                        <a:rPr lang="lv-LV" b="1" dirty="0" smtClean="0"/>
                        <a:t> </a:t>
                      </a:r>
                      <a:r>
                        <a:rPr lang="lv-LV" b="1" dirty="0" err="1" smtClean="0"/>
                        <a:t>transfer</a:t>
                      </a:r>
                      <a:r>
                        <a:rPr lang="lv-LV" b="1" dirty="0" smtClean="0"/>
                        <a:t> &amp; </a:t>
                      </a:r>
                      <a:r>
                        <a:rPr lang="lv-LV" b="1" dirty="0" err="1" smtClean="0"/>
                        <a:t>accummulation</a:t>
                      </a:r>
                      <a:endParaRPr lang="en-US" b="1" dirty="0" smtClean="0"/>
                    </a:p>
                    <a:p>
                      <a:endParaRPr lang="lv-LV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Introducing qualifications frameworks </a:t>
                      </a:r>
                    </a:p>
                    <a:p>
                      <a:endParaRPr lang="lv-LV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33446" rtl="0" fontAlgn="auto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n-US" b="1" dirty="0" smtClean="0"/>
                        <a:t>Promotion of European co-operation in </a:t>
                      </a:r>
                      <a:r>
                        <a:rPr lang="lv-LV" b="1" dirty="0" err="1" smtClean="0"/>
                        <a:t>quality</a:t>
                      </a:r>
                      <a:r>
                        <a:rPr lang="lv-LV" b="1" dirty="0" smtClean="0"/>
                        <a:t> </a:t>
                      </a:r>
                      <a:r>
                        <a:rPr lang="lv-LV" b="1" dirty="0" err="1" smtClean="0"/>
                        <a:t>assurance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Student-</a:t>
                      </a:r>
                      <a:r>
                        <a:rPr lang="en-US" b="1" dirty="0" err="1" smtClean="0"/>
                        <a:t>centred</a:t>
                      </a:r>
                      <a:r>
                        <a:rPr lang="en-US" b="1" dirty="0" smtClean="0"/>
                        <a:t> learning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cap="none" spc="0" baseline="0" dirty="0" smtClean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Lifelong learning</a:t>
                      </a:r>
                    </a:p>
                    <a:p>
                      <a:endParaRPr lang="lv-LV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479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Promoting cooperation of European Higher Education Area with other parts of the World</a:t>
                      </a:r>
                    </a:p>
                    <a:p>
                      <a:endParaRPr lang="lv-LV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888997" rtl="0" fontAlgn="auto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n-US" b="1" dirty="0" smtClean="0"/>
                        <a:t>Social dimension</a:t>
                      </a:r>
                      <a:r>
                        <a:rPr lang="lv-LV" b="1" dirty="0" smtClean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872" y="5679054"/>
            <a:ext cx="1865074" cy="117894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2191996" cy="1196748"/>
          </a:xfrm>
          <a:prstGeom prst="rect">
            <a:avLst/>
          </a:prstGeom>
          <a:solidFill>
            <a:srgbClr val="352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569168" y="26874"/>
            <a:ext cx="11056778" cy="1143000"/>
          </a:xfrm>
        </p:spPr>
        <p:txBody>
          <a:bodyPr anchorCtr="0"/>
          <a:lstStyle/>
          <a:p>
            <a:pPr lvl="0" algn="l"/>
            <a:r>
              <a:rPr lang="en-US" b="1">
                <a:solidFill>
                  <a:srgbClr val="FFFFFF"/>
                </a:solidFill>
              </a:rPr>
              <a:t>Bologna tools for recognition</a:t>
            </a:r>
            <a:endParaRPr lang="lv-LV" b="1">
              <a:solidFill>
                <a:srgbClr val="FFFFFF"/>
              </a:solidFill>
              <a:latin typeface="Helvetica" pitchFamily="34"/>
              <a:cs typeface="Helvetica" pitchFamily="34"/>
            </a:endParaRP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872" y="5679054"/>
            <a:ext cx="1865074" cy="1178945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5" name="Diagram 9"/>
          <p:cNvGrpSpPr/>
          <p:nvPr/>
        </p:nvGrpSpPr>
        <p:grpSpPr>
          <a:xfrm>
            <a:off x="1490" y="2089449"/>
            <a:ext cx="12189025" cy="2902150"/>
            <a:chOff x="1490" y="2089449"/>
            <a:chExt cx="12189025" cy="2902150"/>
          </a:xfrm>
        </p:grpSpPr>
        <p:sp>
          <p:nvSpPr>
            <p:cNvPr id="6" name="Freeform 5"/>
            <p:cNvSpPr/>
            <p:nvPr/>
          </p:nvSpPr>
          <p:spPr>
            <a:xfrm>
              <a:off x="1490" y="2089449"/>
              <a:ext cx="2902150" cy="2902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02148"/>
                <a:gd name="f7" fmla="val 1451074"/>
                <a:gd name="f8" fmla="val 649668"/>
                <a:gd name="f9" fmla="val 2252480"/>
                <a:gd name="f10" fmla="+- 0 0 -90"/>
                <a:gd name="f11" fmla="*/ f3 1 2902148"/>
                <a:gd name="f12" fmla="*/ f4 1 2902148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2902148"/>
                <a:gd name="f19" fmla="*/ 0 f16 1"/>
                <a:gd name="f20" fmla="*/ 1451074 f16 1"/>
                <a:gd name="f21" fmla="*/ 2902148 f16 1"/>
                <a:gd name="f22" fmla="+- f17 0 f1"/>
                <a:gd name="f23" fmla="*/ f19 1 2902148"/>
                <a:gd name="f24" fmla="*/ f20 1 2902148"/>
                <a:gd name="f25" fmla="*/ f21 1 2902148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2902148" h="2902148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2F1E3E">
                <a:alpha val="50000"/>
              </a:srgbClr>
            </a:solidFill>
            <a:ln w="25402" cap="flat">
              <a:solidFill>
                <a:srgbClr val="FFFFFF"/>
              </a:solidFill>
              <a:prstDash val="solid"/>
            </a:ln>
          </p:spPr>
          <p:txBody>
            <a:bodyPr vert="horz" wrap="square" lIns="584722" tIns="455490" rIns="584722" bIns="455490" anchor="ctr" anchorCtr="1" compatLnSpc="1">
              <a:noAutofit/>
            </a:bodyPr>
            <a:lstStyle/>
            <a:p>
              <a:pPr marL="0" marR="0" lvl="0" indent="0" algn="ctr" defTabSz="106680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3 cycle system – bachelor, master and doctor</a:t>
              </a:r>
              <a:endParaRPr lang="lv-LV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323206" y="2089449"/>
              <a:ext cx="2902150" cy="2902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02148"/>
                <a:gd name="f7" fmla="val 1451074"/>
                <a:gd name="f8" fmla="val 649668"/>
                <a:gd name="f9" fmla="val 2252480"/>
                <a:gd name="f10" fmla="+- 0 0 -90"/>
                <a:gd name="f11" fmla="*/ f3 1 2902148"/>
                <a:gd name="f12" fmla="*/ f4 1 2902148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2902148"/>
                <a:gd name="f19" fmla="*/ 0 f16 1"/>
                <a:gd name="f20" fmla="*/ 1451074 f16 1"/>
                <a:gd name="f21" fmla="*/ 2902148 f16 1"/>
                <a:gd name="f22" fmla="+- f17 0 f1"/>
                <a:gd name="f23" fmla="*/ f19 1 2902148"/>
                <a:gd name="f24" fmla="*/ f20 1 2902148"/>
                <a:gd name="f25" fmla="*/ f21 1 2902148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2902148" h="2902148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4A355D">
                <a:alpha val="50000"/>
              </a:srgbClr>
            </a:solidFill>
            <a:ln w="25402" cap="flat">
              <a:solidFill>
                <a:srgbClr val="FFFFFF"/>
              </a:solidFill>
              <a:prstDash val="solid"/>
            </a:ln>
          </p:spPr>
          <p:txBody>
            <a:bodyPr vert="horz" wrap="square" lIns="584722" tIns="455490" rIns="584722" bIns="455490" anchor="ctr" anchorCtr="1" compatLnSpc="1">
              <a:noAutofit/>
            </a:bodyPr>
            <a:lstStyle/>
            <a:p>
              <a:pPr marL="0" marR="0" lvl="0" indent="0" algn="ctr" defTabSz="106680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Short cycle as </a:t>
              </a:r>
              <a:r>
                <a:rPr lang="en-US" sz="2400" b="1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Calibri"/>
                </a:rPr>
                <a:t>pa</a:t>
              </a:r>
              <a:r>
                <a:rPr lang="lv-LV" sz="2400" b="1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Calibri"/>
                </a:rPr>
                <a:t>r</a:t>
              </a:r>
              <a:r>
                <a:rPr lang="en-US" sz="2400" b="1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Calibri"/>
                </a:rPr>
                <a:t>t </a:t>
              </a:r>
              <a:r>
                <a:rPr lang="en-US" sz="2400" b="1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of first cycle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4644923" y="2089449"/>
              <a:ext cx="2902150" cy="2902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02148"/>
                <a:gd name="f7" fmla="val 1451074"/>
                <a:gd name="f8" fmla="val 649668"/>
                <a:gd name="f9" fmla="val 2252480"/>
                <a:gd name="f10" fmla="+- 0 0 -90"/>
                <a:gd name="f11" fmla="*/ f3 1 2902148"/>
                <a:gd name="f12" fmla="*/ f4 1 2902148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2902148"/>
                <a:gd name="f19" fmla="*/ 0 f16 1"/>
                <a:gd name="f20" fmla="*/ 1451074 f16 1"/>
                <a:gd name="f21" fmla="*/ 2902148 f16 1"/>
                <a:gd name="f22" fmla="+- f17 0 f1"/>
                <a:gd name="f23" fmla="*/ f19 1 2902148"/>
                <a:gd name="f24" fmla="*/ f20 1 2902148"/>
                <a:gd name="f25" fmla="*/ f21 1 2902148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2902148" h="2902148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645177">
                <a:alpha val="50000"/>
              </a:srgbClr>
            </a:solidFill>
            <a:ln w="25402" cap="flat">
              <a:solidFill>
                <a:srgbClr val="FFFFFF"/>
              </a:solidFill>
              <a:prstDash val="solid"/>
            </a:ln>
          </p:spPr>
          <p:txBody>
            <a:bodyPr vert="horz" wrap="square" lIns="584722" tIns="455490" rIns="584722" bIns="455490" anchor="ctr" anchorCtr="1" compatLnSpc="1">
              <a:noAutofit/>
            </a:bodyPr>
            <a:lstStyle/>
            <a:p>
              <a:pPr marL="0" marR="0" lvl="0" indent="0" algn="ctr" defTabSz="106680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Diploma supplement 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6966639" y="2089449"/>
              <a:ext cx="2902150" cy="2902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02148"/>
                <a:gd name="f7" fmla="val 1451074"/>
                <a:gd name="f8" fmla="val 649668"/>
                <a:gd name="f9" fmla="val 2252480"/>
                <a:gd name="f10" fmla="+- 0 0 -90"/>
                <a:gd name="f11" fmla="*/ f3 1 2902148"/>
                <a:gd name="f12" fmla="*/ f4 1 2902148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2902148"/>
                <a:gd name="f19" fmla="*/ 0 f16 1"/>
                <a:gd name="f20" fmla="*/ 1451074 f16 1"/>
                <a:gd name="f21" fmla="*/ 2902148 f16 1"/>
                <a:gd name="f22" fmla="+- f17 0 f1"/>
                <a:gd name="f23" fmla="*/ f19 1 2902148"/>
                <a:gd name="f24" fmla="*/ f20 1 2902148"/>
                <a:gd name="f25" fmla="*/ f21 1 2902148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2902148" h="2902148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7F718E">
                <a:alpha val="50000"/>
              </a:srgbClr>
            </a:solidFill>
            <a:ln w="25402" cap="flat">
              <a:solidFill>
                <a:srgbClr val="FFFFFF"/>
              </a:solidFill>
              <a:prstDash val="solid"/>
            </a:ln>
          </p:spPr>
          <p:txBody>
            <a:bodyPr vert="horz" wrap="square" lIns="584722" tIns="455490" rIns="584722" bIns="455490" anchor="ctr" anchorCtr="1" compatLnSpc="1">
              <a:noAutofit/>
            </a:bodyPr>
            <a:lstStyle/>
            <a:p>
              <a:pPr marL="0" marR="0" lvl="0" indent="0" algn="ctr" defTabSz="106680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European credit transfer and accumulation system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9288365" y="2089449"/>
              <a:ext cx="2902150" cy="2902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02148"/>
                <a:gd name="f7" fmla="val 1451074"/>
                <a:gd name="f8" fmla="val 649668"/>
                <a:gd name="f9" fmla="val 2252480"/>
                <a:gd name="f10" fmla="+- 0 0 -90"/>
                <a:gd name="f11" fmla="*/ f3 1 2902148"/>
                <a:gd name="f12" fmla="*/ f4 1 2902148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2902148"/>
                <a:gd name="f19" fmla="*/ 0 f16 1"/>
                <a:gd name="f20" fmla="*/ 1451074 f16 1"/>
                <a:gd name="f21" fmla="*/ 2902148 f16 1"/>
                <a:gd name="f22" fmla="+- f17 0 f1"/>
                <a:gd name="f23" fmla="*/ f19 1 2902148"/>
                <a:gd name="f24" fmla="*/ f20 1 2902148"/>
                <a:gd name="f25" fmla="*/ f21 1 2902148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2902148" h="2902148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9A979E">
                <a:alpha val="50000"/>
              </a:srgbClr>
            </a:solidFill>
            <a:ln w="25402" cap="flat">
              <a:solidFill>
                <a:srgbClr val="FFFFFF"/>
              </a:solidFill>
              <a:prstDash val="solid"/>
            </a:ln>
          </p:spPr>
          <p:txBody>
            <a:bodyPr vert="horz" wrap="square" lIns="584722" tIns="455490" rIns="584722" bIns="455490" anchor="ctr" anchorCtr="1" compatLnSpc="1">
              <a:noAutofit/>
            </a:bodyPr>
            <a:lstStyle/>
            <a:p>
              <a:pPr marL="0" marR="0" lvl="0" indent="0" algn="ctr" defTabSz="106680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Learning outcomes</a:t>
              </a:r>
              <a:endParaRPr lang="lv-LV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2191996" cy="1196748"/>
          </a:xfrm>
          <a:prstGeom prst="rect">
            <a:avLst/>
          </a:prstGeom>
          <a:solidFill>
            <a:srgbClr val="352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569168" y="26874"/>
            <a:ext cx="10151705" cy="1143000"/>
          </a:xfrm>
        </p:spPr>
        <p:txBody>
          <a:bodyPr anchorCtr="0">
            <a:normAutofit fontScale="90000"/>
          </a:bodyPr>
          <a:lstStyle/>
          <a:p>
            <a:pPr lvl="0" algn="l"/>
            <a:r>
              <a:rPr lang="en-US" sz="4000" b="1">
                <a:solidFill>
                  <a:srgbClr val="F86937"/>
                </a:solidFill>
              </a:rPr>
              <a:t>ECTS</a:t>
            </a:r>
            <a:r>
              <a:rPr lang="en-US" sz="4000" b="1">
                <a:solidFill>
                  <a:srgbClr val="FFFFFF"/>
                </a:solidFill>
              </a:rPr>
              <a:t> – European credit transfer and accumulation system</a:t>
            </a: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872" y="5679054"/>
            <a:ext cx="1865074" cy="1178945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5" name="Diagram 2"/>
          <p:cNvGrpSpPr/>
          <p:nvPr/>
        </p:nvGrpSpPr>
        <p:grpSpPr>
          <a:xfrm>
            <a:off x="569168" y="1548883"/>
            <a:ext cx="11056778" cy="4589446"/>
            <a:chOff x="569168" y="1548883"/>
            <a:chExt cx="11056778" cy="4589446"/>
          </a:xfrm>
        </p:grpSpPr>
        <p:sp>
          <p:nvSpPr>
            <p:cNvPr id="6" name="Freeform 5"/>
            <p:cNvSpPr/>
            <p:nvPr/>
          </p:nvSpPr>
          <p:spPr>
            <a:xfrm>
              <a:off x="569168" y="1548883"/>
              <a:ext cx="11056778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5402" cap="flat">
              <a:solidFill>
                <a:srgbClr val="352245"/>
              </a:solidFill>
              <a:prstDash val="solid"/>
            </a:ln>
          </p:spPr>
          <p:txBody>
            <a:bodyPr lIns="0" tIns="0" rIns="0" bIns="0"/>
            <a:lstStyle/>
            <a:p>
              <a:endParaRPr lang="lv-LV"/>
            </a:p>
          </p:txBody>
        </p:sp>
        <p:sp>
          <p:nvSpPr>
            <p:cNvPr id="7" name="Freeform 6"/>
            <p:cNvSpPr/>
            <p:nvPr/>
          </p:nvSpPr>
          <p:spPr>
            <a:xfrm>
              <a:off x="569168" y="1548883"/>
              <a:ext cx="11056778" cy="11473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056776"/>
                <a:gd name="f7" fmla="val 1147362"/>
                <a:gd name="f8" fmla="+- 0 0 -90"/>
                <a:gd name="f9" fmla="*/ f3 1 11056776"/>
                <a:gd name="f10" fmla="*/ f4 1 1147362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1056776"/>
                <a:gd name="f19" fmla="*/ f15 1 1147362"/>
                <a:gd name="f20" fmla="*/ 0 f16 1"/>
                <a:gd name="f21" fmla="*/ 0 f15 1"/>
                <a:gd name="f22" fmla="*/ 11056776 f16 1"/>
                <a:gd name="f23" fmla="*/ 1147362 f15 1"/>
                <a:gd name="f24" fmla="+- f17 0 f1"/>
                <a:gd name="f25" fmla="*/ f20 1 11056776"/>
                <a:gd name="f26" fmla="*/ f21 1 1147362"/>
                <a:gd name="f27" fmla="*/ f22 1 11056776"/>
                <a:gd name="f28" fmla="*/ f23 1 1147362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1056776" h="114736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80010" tIns="80010" rIns="80010" bIns="80010" anchor="t" anchorCtr="0" compatLnSpc="1">
              <a:noAutofit/>
            </a:bodyPr>
            <a:lstStyle/>
            <a:p>
              <a:pPr marL="0" marR="0" lvl="0" indent="0" algn="l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1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Initially established under the Erasmus programme </a:t>
              </a:r>
              <a:r>
                <a:rPr lang="en-GB" sz="2100" b="0" i="0" u="none" strike="noStrike" kern="1200" cap="none" spc="0" baseline="0">
                  <a:solidFill>
                    <a:srgbClr val="3FB9BD"/>
                  </a:solidFill>
                  <a:uFillTx/>
                  <a:latin typeface="Calibri"/>
                </a:rPr>
                <a:t>(1988-1995)</a:t>
              </a:r>
              <a:endParaRPr lang="lv-LV" sz="2100" b="0" i="0" u="none" strike="noStrike" kern="1200" cap="none" spc="0" baseline="0">
                <a:solidFill>
                  <a:srgbClr val="3FB9BD"/>
                </a:solidFill>
                <a:uFillTx/>
                <a:latin typeface="Calibri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569168" y="2696245"/>
              <a:ext cx="11056778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5402" cap="flat">
              <a:solidFill>
                <a:srgbClr val="352245"/>
              </a:solidFill>
              <a:prstDash val="solid"/>
            </a:ln>
          </p:spPr>
          <p:txBody>
            <a:bodyPr lIns="0" tIns="0" rIns="0" bIns="0"/>
            <a:lstStyle/>
            <a:p>
              <a:endParaRPr lang="lv-LV"/>
            </a:p>
          </p:txBody>
        </p:sp>
        <p:sp>
          <p:nvSpPr>
            <p:cNvPr id="9" name="Freeform 8"/>
            <p:cNvSpPr/>
            <p:nvPr/>
          </p:nvSpPr>
          <p:spPr>
            <a:xfrm>
              <a:off x="569168" y="2696245"/>
              <a:ext cx="11056778" cy="11473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056776"/>
                <a:gd name="f7" fmla="val 1147362"/>
                <a:gd name="f8" fmla="+- 0 0 -90"/>
                <a:gd name="f9" fmla="*/ f3 1 11056776"/>
                <a:gd name="f10" fmla="*/ f4 1 1147362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1056776"/>
                <a:gd name="f19" fmla="*/ f15 1 1147362"/>
                <a:gd name="f20" fmla="*/ 0 f16 1"/>
                <a:gd name="f21" fmla="*/ 0 f15 1"/>
                <a:gd name="f22" fmla="*/ 11056776 f16 1"/>
                <a:gd name="f23" fmla="*/ 1147362 f15 1"/>
                <a:gd name="f24" fmla="+- f17 0 f1"/>
                <a:gd name="f25" fmla="*/ f20 1 11056776"/>
                <a:gd name="f26" fmla="*/ f21 1 1147362"/>
                <a:gd name="f27" fmla="*/ f22 1 11056776"/>
                <a:gd name="f28" fmla="*/ f23 1 1147362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1056776" h="114736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80010" tIns="80010" rIns="80010" bIns="80010" anchor="t" anchorCtr="0" compatLnSpc="1">
              <a:noAutofit/>
            </a:bodyPr>
            <a:lstStyle/>
            <a:p>
              <a:pPr marL="0" marR="0" lvl="0" indent="0" algn="l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100" b="0" i="0" u="none" strike="noStrike" kern="1200" cap="none" spc="0" baseline="0">
                  <a:solidFill>
                    <a:srgbClr val="3FB9BD"/>
                  </a:solidFill>
                  <a:uFillTx/>
                  <a:latin typeface="Calibri"/>
                </a:rPr>
                <a:t>Based on  student workload and  learning outcomes</a:t>
              </a:r>
              <a:r>
                <a:rPr lang="lv-LV" sz="2100" b="0" i="0" u="none" strike="noStrike" kern="1200" cap="none" spc="0" baseline="0">
                  <a:solidFill>
                    <a:srgbClr val="3FB9BD"/>
                  </a:solidFill>
                  <a:uFillTx/>
                  <a:latin typeface="Calibri"/>
                </a:rPr>
                <a:t>:</a:t>
              </a:r>
              <a:r>
                <a:rPr lang="en-GB" sz="2100" b="0" i="0" u="none" strike="noStrike" kern="1200" cap="none" spc="0" baseline="0">
                  <a:solidFill>
                    <a:srgbClr val="3FB9BD"/>
                  </a:solidFill>
                  <a:uFillTx/>
                  <a:latin typeface="Calibri"/>
                </a:rPr>
                <a:t> </a:t>
              </a:r>
              <a:r>
                <a:rPr lang="lv-LV" sz="21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/>
              </a:r>
              <a:br>
                <a:rPr lang="lv-LV" sz="21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r>
                <a:rPr lang="lv-LV" sz="21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A</a:t>
              </a:r>
              <a:r>
                <a:rPr lang="en-GB" sz="21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 certain number of credits is awarded on condition that the planned learning outcomes have been achieved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569168" y="3843607"/>
              <a:ext cx="11056778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5402" cap="flat">
              <a:solidFill>
                <a:srgbClr val="352245"/>
              </a:solidFill>
              <a:prstDash val="solid"/>
            </a:ln>
          </p:spPr>
          <p:txBody>
            <a:bodyPr lIns="0" tIns="0" rIns="0" bIns="0"/>
            <a:lstStyle/>
            <a:p>
              <a:endParaRPr lang="lv-LV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69168" y="3843607"/>
              <a:ext cx="11056778" cy="11473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056776"/>
                <a:gd name="f7" fmla="val 1147362"/>
                <a:gd name="f8" fmla="+- 0 0 -90"/>
                <a:gd name="f9" fmla="*/ f3 1 11056776"/>
                <a:gd name="f10" fmla="*/ f4 1 1147362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1056776"/>
                <a:gd name="f19" fmla="*/ f15 1 1147362"/>
                <a:gd name="f20" fmla="*/ 0 f16 1"/>
                <a:gd name="f21" fmla="*/ 0 f15 1"/>
                <a:gd name="f22" fmla="*/ 11056776 f16 1"/>
                <a:gd name="f23" fmla="*/ 1147362 f15 1"/>
                <a:gd name="f24" fmla="+- f17 0 f1"/>
                <a:gd name="f25" fmla="*/ f20 1 11056776"/>
                <a:gd name="f26" fmla="*/ f21 1 1147362"/>
                <a:gd name="f27" fmla="*/ f22 1 11056776"/>
                <a:gd name="f28" fmla="*/ f23 1 1147362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1056776" h="114736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80010" tIns="80010" rIns="80010" bIns="80010" anchor="t" anchorCtr="0" compatLnSpc="1">
              <a:noAutofit/>
            </a:bodyPr>
            <a:lstStyle/>
            <a:p>
              <a:pPr marL="0" marR="0" lvl="0" indent="0" algn="l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100" b="0" i="0" u="none" strike="noStrike" kern="1200" cap="none" spc="0" baseline="0">
                  <a:solidFill>
                    <a:srgbClr val="3FB9BD"/>
                  </a:solidFill>
                  <a:uFillTx/>
                  <a:latin typeface="Calibri"/>
                </a:rPr>
                <a:t>ECTS users guide </a:t>
              </a:r>
              <a:r>
                <a:rPr lang="lv-LV" sz="2100" b="0" i="0" u="none" strike="noStrike" kern="1200" cap="none" spc="0" baseline="0">
                  <a:solidFill>
                    <a:srgbClr val="3FB9BD"/>
                  </a:solidFill>
                  <a:uFillTx/>
                  <a:latin typeface="Calibri"/>
                </a:rPr>
                <a:t>2015</a:t>
              </a:r>
              <a:r>
                <a:rPr lang="en-GB" sz="2100" b="0" i="0" u="none" strike="noStrike" kern="1200" cap="none" spc="0" baseline="0">
                  <a:solidFill>
                    <a:srgbClr val="3FB9BD"/>
                  </a:solidFill>
                  <a:uFillTx/>
                  <a:latin typeface="Calibri"/>
                </a:rPr>
                <a:t> </a:t>
              </a:r>
              <a:r>
                <a:rPr lang="en-GB" sz="21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hlinkClick r:id="rId3"/>
                </a:rPr>
                <a:t>http://ec.europa.eu/dgs/education_culture/repository/education/library/publications/2015/ects-users-guide_en.pdf</a:t>
              </a:r>
              <a:endParaRPr lang="lv-LV" sz="2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69168" y="4990968"/>
              <a:ext cx="11056778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5402" cap="flat">
              <a:solidFill>
                <a:srgbClr val="352245"/>
              </a:solidFill>
              <a:prstDash val="solid"/>
            </a:ln>
          </p:spPr>
          <p:txBody>
            <a:bodyPr lIns="0" tIns="0" rIns="0" bIns="0"/>
            <a:lstStyle/>
            <a:p>
              <a:endParaRPr lang="lv-LV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69168" y="4990968"/>
              <a:ext cx="11056778" cy="11473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056776"/>
                <a:gd name="f7" fmla="val 1147362"/>
                <a:gd name="f8" fmla="+- 0 0 -90"/>
                <a:gd name="f9" fmla="*/ f3 1 11056776"/>
                <a:gd name="f10" fmla="*/ f4 1 1147362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1056776"/>
                <a:gd name="f19" fmla="*/ f15 1 1147362"/>
                <a:gd name="f20" fmla="*/ 0 f16 1"/>
                <a:gd name="f21" fmla="*/ 0 f15 1"/>
                <a:gd name="f22" fmla="*/ 11056776 f16 1"/>
                <a:gd name="f23" fmla="*/ 1147362 f15 1"/>
                <a:gd name="f24" fmla="+- f17 0 f1"/>
                <a:gd name="f25" fmla="*/ f20 1 11056776"/>
                <a:gd name="f26" fmla="*/ f21 1 1147362"/>
                <a:gd name="f27" fmla="*/ f22 1 11056776"/>
                <a:gd name="f28" fmla="*/ f23 1 1147362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1056776" h="114736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80010" tIns="80010" rIns="80010" bIns="80010" anchor="t" anchorCtr="0" compatLnSpc="1">
              <a:noAutofit/>
            </a:bodyPr>
            <a:lstStyle/>
            <a:p>
              <a:pPr marL="0" marR="0" lvl="0" indent="0" algn="l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100" b="0" i="0" u="none" strike="noStrike" kern="1200" cap="none" spc="0" baseline="0">
                  <a:solidFill>
                    <a:srgbClr val="3FB9BD"/>
                  </a:solidFill>
                  <a:uFillTx/>
                  <a:latin typeface="Calibri"/>
                </a:rPr>
                <a:t>Measure: </a:t>
              </a:r>
              <a:r>
                <a:rPr lang="en-GB" sz="21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60 ECTS credits correspond to workload of  full-time study year</a:t>
              </a:r>
              <a:r>
                <a:rPr lang="en-US" sz="21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2191996" cy="1196748"/>
          </a:xfrm>
          <a:prstGeom prst="rect">
            <a:avLst/>
          </a:prstGeom>
          <a:solidFill>
            <a:srgbClr val="352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569168" y="26874"/>
            <a:ext cx="11056778" cy="1143000"/>
          </a:xfrm>
        </p:spPr>
        <p:txBody>
          <a:bodyPr anchorCtr="0"/>
          <a:lstStyle/>
          <a:p>
            <a:pPr lvl="0" algn="l"/>
            <a:r>
              <a:rPr lang="en-US" b="1" dirty="0" smtClean="0">
                <a:solidFill>
                  <a:srgbClr val="FFFFFF"/>
                </a:solidFill>
              </a:rPr>
              <a:t>Diploma </a:t>
            </a:r>
            <a:r>
              <a:rPr lang="en-US" b="1" dirty="0">
                <a:solidFill>
                  <a:srgbClr val="FFFFFF"/>
                </a:solidFill>
              </a:rPr>
              <a:t>Supplement</a:t>
            </a: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872" y="5679054"/>
            <a:ext cx="1865074" cy="1178945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5" name="Diagram 5"/>
          <p:cNvGrpSpPr/>
          <p:nvPr/>
        </p:nvGrpSpPr>
        <p:grpSpPr>
          <a:xfrm>
            <a:off x="572963" y="1847773"/>
            <a:ext cx="11049179" cy="3517010"/>
            <a:chOff x="572963" y="1847773"/>
            <a:chExt cx="11049179" cy="3517010"/>
          </a:xfrm>
        </p:grpSpPr>
        <p:sp>
          <p:nvSpPr>
            <p:cNvPr id="6" name="Freeform 5"/>
            <p:cNvSpPr/>
            <p:nvPr/>
          </p:nvSpPr>
          <p:spPr>
            <a:xfrm>
              <a:off x="572963" y="1847773"/>
              <a:ext cx="5096481" cy="16162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96482"/>
                <a:gd name="f7" fmla="val 1616258"/>
                <a:gd name="f8" fmla="val 161626"/>
                <a:gd name="f9" fmla="val 72362"/>
                <a:gd name="f10" fmla="val 4934856"/>
                <a:gd name="f11" fmla="val 5024120"/>
                <a:gd name="f12" fmla="val 1454632"/>
                <a:gd name="f13" fmla="val 1543896"/>
                <a:gd name="f14" fmla="+- 0 0 -90"/>
                <a:gd name="f15" fmla="*/ f3 1 5096482"/>
                <a:gd name="f16" fmla="*/ f4 1 161625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5096482"/>
                <a:gd name="f25" fmla="*/ f21 1 1616258"/>
                <a:gd name="f26" fmla="*/ 0 f22 1"/>
                <a:gd name="f27" fmla="*/ 161626 f21 1"/>
                <a:gd name="f28" fmla="*/ 161626 f22 1"/>
                <a:gd name="f29" fmla="*/ 0 f21 1"/>
                <a:gd name="f30" fmla="*/ 4934856 f22 1"/>
                <a:gd name="f31" fmla="*/ 5096482 f22 1"/>
                <a:gd name="f32" fmla="*/ 1454632 f21 1"/>
                <a:gd name="f33" fmla="*/ 1616258 f21 1"/>
                <a:gd name="f34" fmla="+- f23 0 f1"/>
                <a:gd name="f35" fmla="*/ f26 1 5096482"/>
                <a:gd name="f36" fmla="*/ f27 1 1616258"/>
                <a:gd name="f37" fmla="*/ f28 1 5096482"/>
                <a:gd name="f38" fmla="*/ f29 1 1616258"/>
                <a:gd name="f39" fmla="*/ f30 1 5096482"/>
                <a:gd name="f40" fmla="*/ f31 1 5096482"/>
                <a:gd name="f41" fmla="*/ f32 1 1616258"/>
                <a:gd name="f42" fmla="*/ f33 1 1616258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5096482" h="1616258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352245"/>
            </a:solidFill>
            <a:ln w="25402" cap="flat">
              <a:solidFill>
                <a:srgbClr val="FFFFFF"/>
              </a:solidFill>
              <a:prstDash val="solid"/>
            </a:ln>
          </p:spPr>
          <p:txBody>
            <a:bodyPr vert="horz" wrap="square" lIns="154021" tIns="154021" rIns="154021" bIns="154021" anchor="ctr" anchorCtr="1" compatLnSpc="1">
              <a:noAutofit/>
            </a:bodyPr>
            <a:lstStyle/>
            <a:p>
              <a:pPr marL="0" marR="0" lvl="0" indent="0" algn="ctr" defTabSz="12445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Main aim – to </a:t>
              </a:r>
              <a:r>
                <a:rPr lang="en-GB" sz="2800" b="0" i="0" u="none" strike="noStrike" kern="1200" cap="none" spc="0" baseline="0">
                  <a:solidFill>
                    <a:srgbClr val="3FB9BD"/>
                  </a:solidFill>
                  <a:uFillTx/>
                  <a:latin typeface="Calibri"/>
                </a:rPr>
                <a:t>enhance</a:t>
              </a:r>
              <a:r>
                <a:rPr lang="en-GB" sz="2800" b="0" i="0" u="sng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 </a:t>
              </a:r>
              <a:r>
                <a:rPr lang="en-GB" sz="2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recognition and mobility</a:t>
              </a:r>
              <a:endParaRPr lang="lv-LV" sz="2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572963" y="3748527"/>
              <a:ext cx="5096481" cy="16162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96482"/>
                <a:gd name="f7" fmla="val 1616258"/>
                <a:gd name="f8" fmla="val 161626"/>
                <a:gd name="f9" fmla="val 72362"/>
                <a:gd name="f10" fmla="val 4934856"/>
                <a:gd name="f11" fmla="val 5024120"/>
                <a:gd name="f12" fmla="val 1454632"/>
                <a:gd name="f13" fmla="val 1543896"/>
                <a:gd name="f14" fmla="+- 0 0 -90"/>
                <a:gd name="f15" fmla="*/ f3 1 5096482"/>
                <a:gd name="f16" fmla="*/ f4 1 161625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5096482"/>
                <a:gd name="f25" fmla="*/ f21 1 1616258"/>
                <a:gd name="f26" fmla="*/ 0 f22 1"/>
                <a:gd name="f27" fmla="*/ 161626 f21 1"/>
                <a:gd name="f28" fmla="*/ 161626 f22 1"/>
                <a:gd name="f29" fmla="*/ 0 f21 1"/>
                <a:gd name="f30" fmla="*/ 4934856 f22 1"/>
                <a:gd name="f31" fmla="*/ 5096482 f22 1"/>
                <a:gd name="f32" fmla="*/ 1454632 f21 1"/>
                <a:gd name="f33" fmla="*/ 1616258 f21 1"/>
                <a:gd name="f34" fmla="+- f23 0 f1"/>
                <a:gd name="f35" fmla="*/ f26 1 5096482"/>
                <a:gd name="f36" fmla="*/ f27 1 1616258"/>
                <a:gd name="f37" fmla="*/ f28 1 5096482"/>
                <a:gd name="f38" fmla="*/ f29 1 1616258"/>
                <a:gd name="f39" fmla="*/ f30 1 5096482"/>
                <a:gd name="f40" fmla="*/ f31 1 5096482"/>
                <a:gd name="f41" fmla="*/ f32 1 1616258"/>
                <a:gd name="f42" fmla="*/ f33 1 1616258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5096482" h="1616258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352245"/>
            </a:solidFill>
            <a:ln w="25402" cap="flat">
              <a:solidFill>
                <a:srgbClr val="FFFFFF"/>
              </a:solidFill>
              <a:prstDash val="solid"/>
            </a:ln>
          </p:spPr>
          <p:txBody>
            <a:bodyPr vert="horz" wrap="square" lIns="154021" tIns="154021" rIns="154021" bIns="154021" anchor="ctr" anchorCtr="1" compatLnSpc="1">
              <a:noAutofit/>
            </a:bodyPr>
            <a:lstStyle/>
            <a:p>
              <a:pPr marL="0" marR="0" lvl="0" indent="0" algn="ctr" defTabSz="12445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One of the </a:t>
              </a:r>
              <a:r>
                <a:rPr lang="en-GB" sz="2800" b="0" i="0" u="none" strike="noStrike" kern="1200" cap="none" spc="0" baseline="0">
                  <a:solidFill>
                    <a:srgbClr val="3FB9BD"/>
                  </a:solidFill>
                  <a:uFillTx/>
                  <a:latin typeface="Calibri"/>
                </a:rPr>
                <a:t>transparency</a:t>
              </a:r>
              <a:r>
                <a:rPr lang="en-GB" sz="2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 instruments in higher education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6525661" y="1847773"/>
              <a:ext cx="5096481" cy="16162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96482"/>
                <a:gd name="f7" fmla="val 1616258"/>
                <a:gd name="f8" fmla="val 161626"/>
                <a:gd name="f9" fmla="val 72362"/>
                <a:gd name="f10" fmla="val 4934856"/>
                <a:gd name="f11" fmla="val 5024120"/>
                <a:gd name="f12" fmla="val 1454632"/>
                <a:gd name="f13" fmla="val 1543896"/>
                <a:gd name="f14" fmla="+- 0 0 -90"/>
                <a:gd name="f15" fmla="*/ f3 1 5096482"/>
                <a:gd name="f16" fmla="*/ f4 1 161625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5096482"/>
                <a:gd name="f25" fmla="*/ f21 1 1616258"/>
                <a:gd name="f26" fmla="*/ 0 f22 1"/>
                <a:gd name="f27" fmla="*/ 161626 f21 1"/>
                <a:gd name="f28" fmla="*/ 161626 f22 1"/>
                <a:gd name="f29" fmla="*/ 0 f21 1"/>
                <a:gd name="f30" fmla="*/ 4934856 f22 1"/>
                <a:gd name="f31" fmla="*/ 5096482 f22 1"/>
                <a:gd name="f32" fmla="*/ 1454632 f21 1"/>
                <a:gd name="f33" fmla="*/ 1616258 f21 1"/>
                <a:gd name="f34" fmla="+- f23 0 f1"/>
                <a:gd name="f35" fmla="*/ f26 1 5096482"/>
                <a:gd name="f36" fmla="*/ f27 1 1616258"/>
                <a:gd name="f37" fmla="*/ f28 1 5096482"/>
                <a:gd name="f38" fmla="*/ f29 1 1616258"/>
                <a:gd name="f39" fmla="*/ f30 1 5096482"/>
                <a:gd name="f40" fmla="*/ f31 1 5096482"/>
                <a:gd name="f41" fmla="*/ f32 1 1616258"/>
                <a:gd name="f42" fmla="*/ f33 1 1616258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5096482" h="1616258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352245"/>
            </a:solidFill>
            <a:ln w="25402" cap="flat">
              <a:solidFill>
                <a:srgbClr val="FFFFFF"/>
              </a:solidFill>
              <a:prstDash val="solid"/>
            </a:ln>
          </p:spPr>
          <p:txBody>
            <a:bodyPr vert="horz" wrap="square" lIns="154021" tIns="154021" rIns="154021" bIns="154021" anchor="ctr" anchorCtr="1" compatLnSpc="1">
              <a:noAutofit/>
            </a:bodyPr>
            <a:lstStyle/>
            <a:p>
              <a:pPr marL="0" marR="0" lvl="0" indent="0" algn="ctr" defTabSz="12445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It is </a:t>
              </a:r>
              <a:r>
                <a:rPr lang="en-GB" sz="2800" b="0" i="0" u="none" strike="noStrike" kern="1200" cap="none" spc="0" baseline="0">
                  <a:solidFill>
                    <a:srgbClr val="3FB9BD"/>
                  </a:solidFill>
                  <a:uFillTx/>
                  <a:latin typeface="Calibri"/>
                </a:rPr>
                <a:t>not a substitute </a:t>
              </a:r>
              <a:r>
                <a:rPr lang="en-GB" sz="2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of the original qualification or diploma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6525661" y="3748527"/>
              <a:ext cx="5096481" cy="16162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96482"/>
                <a:gd name="f7" fmla="val 1616258"/>
                <a:gd name="f8" fmla="val 161626"/>
                <a:gd name="f9" fmla="val 72362"/>
                <a:gd name="f10" fmla="val 4934856"/>
                <a:gd name="f11" fmla="val 5024120"/>
                <a:gd name="f12" fmla="val 1454632"/>
                <a:gd name="f13" fmla="val 1543896"/>
                <a:gd name="f14" fmla="+- 0 0 -90"/>
                <a:gd name="f15" fmla="*/ f3 1 5096482"/>
                <a:gd name="f16" fmla="*/ f4 1 161625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5096482"/>
                <a:gd name="f25" fmla="*/ f21 1 1616258"/>
                <a:gd name="f26" fmla="*/ 0 f22 1"/>
                <a:gd name="f27" fmla="*/ 161626 f21 1"/>
                <a:gd name="f28" fmla="*/ 161626 f22 1"/>
                <a:gd name="f29" fmla="*/ 0 f21 1"/>
                <a:gd name="f30" fmla="*/ 4934856 f22 1"/>
                <a:gd name="f31" fmla="*/ 5096482 f22 1"/>
                <a:gd name="f32" fmla="*/ 1454632 f21 1"/>
                <a:gd name="f33" fmla="*/ 1616258 f21 1"/>
                <a:gd name="f34" fmla="+- f23 0 f1"/>
                <a:gd name="f35" fmla="*/ f26 1 5096482"/>
                <a:gd name="f36" fmla="*/ f27 1 1616258"/>
                <a:gd name="f37" fmla="*/ f28 1 5096482"/>
                <a:gd name="f38" fmla="*/ f29 1 1616258"/>
                <a:gd name="f39" fmla="*/ f30 1 5096482"/>
                <a:gd name="f40" fmla="*/ f31 1 5096482"/>
                <a:gd name="f41" fmla="*/ f32 1 1616258"/>
                <a:gd name="f42" fmla="*/ f33 1 1616258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5096482" h="1616258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352245"/>
            </a:solidFill>
            <a:ln w="25402" cap="flat">
              <a:solidFill>
                <a:srgbClr val="FFFFFF"/>
              </a:solidFill>
              <a:prstDash val="solid"/>
            </a:ln>
          </p:spPr>
          <p:txBody>
            <a:bodyPr vert="horz" wrap="square" lIns="154021" tIns="154021" rIns="154021" bIns="154021" anchor="ctr" anchorCtr="1" compatLnSpc="1">
              <a:noAutofit/>
            </a:bodyPr>
            <a:lstStyle/>
            <a:p>
              <a:pPr marL="0" marR="0" lvl="0" indent="0" algn="ctr" defTabSz="12445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It is </a:t>
              </a:r>
              <a:r>
                <a:rPr lang="en-GB" sz="2800" b="0" i="0" u="none" strike="noStrike" kern="1200" cap="none" spc="0" baseline="0">
                  <a:solidFill>
                    <a:srgbClr val="3FB9BD"/>
                  </a:solidFill>
                  <a:uFillTx/>
                  <a:latin typeface="Calibri"/>
                </a:rPr>
                <a:t>not automatic </a:t>
              </a:r>
              <a:r>
                <a:rPr lang="en-GB" sz="2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system that guarantees </a:t>
              </a:r>
              <a:r>
                <a:rPr lang="en-GB" sz="2800" b="0" i="0" u="none" strike="noStrike" kern="1200" cap="none" spc="0" baseline="0">
                  <a:solidFill>
                    <a:srgbClr val="3FB9BD"/>
                  </a:solidFill>
                  <a:uFillTx/>
                  <a:latin typeface="Calibri"/>
                </a:rPr>
                <a:t>recognition</a:t>
              </a:r>
              <a:endParaRPr lang="lv-LV" sz="2800" b="0" i="0" u="none" strike="noStrike" kern="1200" cap="none" spc="0" baseline="0">
                <a:solidFill>
                  <a:srgbClr val="3FB9BD"/>
                </a:solidFill>
                <a:uFillTx/>
                <a:latin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2191996" cy="1196748"/>
          </a:xfrm>
          <a:prstGeom prst="rect">
            <a:avLst/>
          </a:prstGeom>
          <a:solidFill>
            <a:srgbClr val="352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569168" y="26874"/>
            <a:ext cx="11056778" cy="1143000"/>
          </a:xfrm>
        </p:spPr>
        <p:txBody>
          <a:bodyPr anchorCtr="0"/>
          <a:lstStyle/>
          <a:p>
            <a:pPr lvl="0" algn="l"/>
            <a:r>
              <a:rPr lang="en-US" b="1">
                <a:solidFill>
                  <a:srgbClr val="FFFFFF"/>
                </a:solidFill>
              </a:rPr>
              <a:t>8 sections of Diploma Supplement</a:t>
            </a: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872" y="5679054"/>
            <a:ext cx="1865074" cy="11789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Content Placeholder 1"/>
          <p:cNvSpPr txBox="1"/>
          <p:nvPr/>
        </p:nvSpPr>
        <p:spPr>
          <a:xfrm>
            <a:off x="569168" y="1652686"/>
            <a:ext cx="11215399" cy="41602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514350" marR="0" lvl="0" indent="-5143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FB9BD"/>
              </a:buClr>
              <a:buSzPct val="100000"/>
              <a:buFont typeface="Calibri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Information identifying the holder of qualification</a:t>
            </a:r>
          </a:p>
          <a:p>
            <a:pPr marL="514350" marR="0" lvl="0" indent="-5143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FB9BD"/>
              </a:buClr>
              <a:buSzPct val="100000"/>
              <a:buFont typeface="Calibri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Information identifying the qualification</a:t>
            </a:r>
          </a:p>
          <a:p>
            <a:pPr marL="514350" marR="0" lvl="0" indent="-5143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FB9BD"/>
              </a:buClr>
              <a:buSzPct val="100000"/>
              <a:buFont typeface="Calibri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Information on the level of qualification</a:t>
            </a:r>
          </a:p>
          <a:p>
            <a:pPr marL="514350" marR="0" lvl="0" indent="-5143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FB9BD"/>
              </a:buClr>
              <a:buSzPct val="100000"/>
              <a:buFont typeface="Calibri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Information on the contents and results gained</a:t>
            </a:r>
          </a:p>
          <a:p>
            <a:pPr marL="514350" marR="0" lvl="0" indent="-5143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FB9BD"/>
              </a:buClr>
              <a:buSzPct val="100000"/>
              <a:buFont typeface="Calibri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Information on the function of the qualification</a:t>
            </a:r>
          </a:p>
          <a:p>
            <a:pPr marL="514350" marR="0" lvl="0" indent="-5143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FB9BD"/>
              </a:buClr>
              <a:buSzPct val="100000"/>
              <a:buFont typeface="Calibri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Additional information</a:t>
            </a:r>
          </a:p>
          <a:p>
            <a:pPr marL="514350" marR="0" lvl="0" indent="-5143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FB9BD"/>
              </a:buClr>
              <a:buSzPct val="100000"/>
              <a:buFont typeface="Calibri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Certification of the supplement</a:t>
            </a:r>
          </a:p>
          <a:p>
            <a:pPr marL="514350" marR="0" lvl="0" indent="-5143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FB9BD"/>
              </a:buClr>
              <a:buSzPct val="100000"/>
              <a:buFont typeface="Calibri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Information on the national higher education system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368" y="0"/>
            <a:ext cx="618013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32647" y="195946"/>
            <a:ext cx="5307890" cy="666205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2191996" cy="1196748"/>
          </a:xfrm>
          <a:prstGeom prst="rect">
            <a:avLst/>
          </a:prstGeom>
          <a:solidFill>
            <a:srgbClr val="352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569168" y="26874"/>
            <a:ext cx="11056778" cy="1143000"/>
          </a:xfrm>
        </p:spPr>
        <p:txBody>
          <a:bodyPr anchorCtr="0">
            <a:normAutofit fontScale="90000"/>
          </a:bodyPr>
          <a:lstStyle/>
          <a:p>
            <a:pPr lvl="0" algn="l"/>
            <a:r>
              <a:rPr lang="en-US" sz="4000" b="1">
                <a:solidFill>
                  <a:srgbClr val="FFFFFF"/>
                </a:solidFill>
              </a:rPr>
              <a:t>Framework of qualifications for the European Higher Education Area</a:t>
            </a: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872" y="5679054"/>
            <a:ext cx="1865074" cy="1178945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5" name="Diagram 9"/>
          <p:cNvGrpSpPr/>
          <p:nvPr/>
        </p:nvGrpSpPr>
        <p:grpSpPr>
          <a:xfrm>
            <a:off x="1382911" y="2157444"/>
            <a:ext cx="9426174" cy="3625449"/>
            <a:chOff x="1382911" y="2157444"/>
            <a:chExt cx="9426174" cy="3625449"/>
          </a:xfrm>
        </p:grpSpPr>
        <p:sp>
          <p:nvSpPr>
            <p:cNvPr id="6" name="Freeform 5"/>
            <p:cNvSpPr/>
            <p:nvPr/>
          </p:nvSpPr>
          <p:spPr>
            <a:xfrm>
              <a:off x="1382911" y="2157444"/>
              <a:ext cx="3625449" cy="36254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25453"/>
                <a:gd name="f7" fmla="val 1812727"/>
                <a:gd name="f8" fmla="val 811586"/>
                <a:gd name="f9" fmla="val 2813868"/>
                <a:gd name="f10" fmla="val 3625454"/>
                <a:gd name="f11" fmla="+- 0 0 -90"/>
                <a:gd name="f12" fmla="*/ f3 1 3625453"/>
                <a:gd name="f13" fmla="*/ f4 1 3625453"/>
                <a:gd name="f14" fmla="val f5"/>
                <a:gd name="f15" fmla="val f6"/>
                <a:gd name="f16" fmla="*/ f11 f0 1"/>
                <a:gd name="f17" fmla="+- f15 0 f14"/>
                <a:gd name="f18" fmla="*/ f16 1 f2"/>
                <a:gd name="f19" fmla="*/ f17 1 3625453"/>
                <a:gd name="f20" fmla="*/ 0 f17 1"/>
                <a:gd name="f21" fmla="*/ 1812727 f17 1"/>
                <a:gd name="f22" fmla="*/ 3625454 f17 1"/>
                <a:gd name="f23" fmla="+- f18 0 f1"/>
                <a:gd name="f24" fmla="*/ f20 1 3625453"/>
                <a:gd name="f25" fmla="*/ f21 1 3625453"/>
                <a:gd name="f26" fmla="*/ f22 1 3625453"/>
                <a:gd name="f27" fmla="*/ f14 1 f19"/>
                <a:gd name="f28" fmla="*/ f15 1 f19"/>
                <a:gd name="f29" fmla="*/ f24 1 f19"/>
                <a:gd name="f30" fmla="*/ f25 1 f19"/>
                <a:gd name="f31" fmla="*/ f26 1 f19"/>
                <a:gd name="f32" fmla="*/ f27 f12 1"/>
                <a:gd name="f33" fmla="*/ f28 f12 1"/>
                <a:gd name="f34" fmla="*/ f28 f13 1"/>
                <a:gd name="f35" fmla="*/ f27 f13 1"/>
                <a:gd name="f36" fmla="*/ f29 f12 1"/>
                <a:gd name="f37" fmla="*/ f30 f13 1"/>
                <a:gd name="f38" fmla="*/ f30 f12 1"/>
                <a:gd name="f39" fmla="*/ f29 f13 1"/>
                <a:gd name="f40" fmla="*/ f31 f12 1"/>
                <a:gd name="f41" fmla="*/ f31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6" y="f37"/>
                </a:cxn>
                <a:cxn ang="f23">
                  <a:pos x="f38" y="f39"/>
                </a:cxn>
                <a:cxn ang="f23">
                  <a:pos x="f40" y="f37"/>
                </a:cxn>
                <a:cxn ang="f23">
                  <a:pos x="f38" y="f41"/>
                </a:cxn>
                <a:cxn ang="f23">
                  <a:pos x="f36" y="f37"/>
                </a:cxn>
              </a:cxnLst>
              <a:rect l="f32" t="f35" r="f33" b="f34"/>
              <a:pathLst>
                <a:path w="3625453" h="3625453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2F1E3E">
                <a:alpha val="50000"/>
              </a:srgbClr>
            </a:solidFill>
            <a:ln w="25402" cap="flat">
              <a:solidFill>
                <a:srgbClr val="FFFFFF"/>
              </a:solidFill>
              <a:prstDash val="solid"/>
            </a:ln>
          </p:spPr>
          <p:txBody>
            <a:bodyPr vert="horz" wrap="square" lIns="730459" tIns="556339" rIns="730459" bIns="556339" anchor="ctr" anchorCtr="1" compatLnSpc="1">
              <a:noAutofit/>
            </a:bodyPr>
            <a:lstStyle/>
            <a:p>
              <a:pPr marL="0" marR="0" lvl="0" indent="0" algn="ctr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Adopted the overarching framework for qualifications in the EHEA, comprising three cycles</a:t>
              </a:r>
              <a:endParaRPr lang="lv-LV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4283269" y="2157444"/>
              <a:ext cx="3625449" cy="36254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25453"/>
                <a:gd name="f7" fmla="val 1812727"/>
                <a:gd name="f8" fmla="val 811586"/>
                <a:gd name="f9" fmla="val 2813868"/>
                <a:gd name="f10" fmla="val 3625454"/>
                <a:gd name="f11" fmla="+- 0 0 -90"/>
                <a:gd name="f12" fmla="*/ f3 1 3625453"/>
                <a:gd name="f13" fmla="*/ f4 1 3625453"/>
                <a:gd name="f14" fmla="val f5"/>
                <a:gd name="f15" fmla="val f6"/>
                <a:gd name="f16" fmla="*/ f11 f0 1"/>
                <a:gd name="f17" fmla="+- f15 0 f14"/>
                <a:gd name="f18" fmla="*/ f16 1 f2"/>
                <a:gd name="f19" fmla="*/ f17 1 3625453"/>
                <a:gd name="f20" fmla="*/ 0 f17 1"/>
                <a:gd name="f21" fmla="*/ 1812727 f17 1"/>
                <a:gd name="f22" fmla="*/ 3625454 f17 1"/>
                <a:gd name="f23" fmla="+- f18 0 f1"/>
                <a:gd name="f24" fmla="*/ f20 1 3625453"/>
                <a:gd name="f25" fmla="*/ f21 1 3625453"/>
                <a:gd name="f26" fmla="*/ f22 1 3625453"/>
                <a:gd name="f27" fmla="*/ f14 1 f19"/>
                <a:gd name="f28" fmla="*/ f15 1 f19"/>
                <a:gd name="f29" fmla="*/ f24 1 f19"/>
                <a:gd name="f30" fmla="*/ f25 1 f19"/>
                <a:gd name="f31" fmla="*/ f26 1 f19"/>
                <a:gd name="f32" fmla="*/ f27 f12 1"/>
                <a:gd name="f33" fmla="*/ f28 f12 1"/>
                <a:gd name="f34" fmla="*/ f28 f13 1"/>
                <a:gd name="f35" fmla="*/ f27 f13 1"/>
                <a:gd name="f36" fmla="*/ f29 f12 1"/>
                <a:gd name="f37" fmla="*/ f30 f13 1"/>
                <a:gd name="f38" fmla="*/ f30 f12 1"/>
                <a:gd name="f39" fmla="*/ f29 f13 1"/>
                <a:gd name="f40" fmla="*/ f31 f12 1"/>
                <a:gd name="f41" fmla="*/ f31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6" y="f37"/>
                </a:cxn>
                <a:cxn ang="f23">
                  <a:pos x="f38" y="f39"/>
                </a:cxn>
                <a:cxn ang="f23">
                  <a:pos x="f40" y="f37"/>
                </a:cxn>
                <a:cxn ang="f23">
                  <a:pos x="f38" y="f41"/>
                </a:cxn>
                <a:cxn ang="f23">
                  <a:pos x="f36" y="f37"/>
                </a:cxn>
              </a:cxnLst>
              <a:rect l="f32" t="f35" r="f33" b="f34"/>
              <a:pathLst>
                <a:path w="3625453" h="3625453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645177">
                <a:alpha val="50000"/>
              </a:srgbClr>
            </a:solidFill>
            <a:ln w="25402" cap="flat">
              <a:solidFill>
                <a:srgbClr val="FFFFFF"/>
              </a:solidFill>
              <a:prstDash val="solid"/>
            </a:ln>
          </p:spPr>
          <p:txBody>
            <a:bodyPr vert="horz" wrap="square" lIns="730459" tIns="556339" rIns="730459" bIns="556339" anchor="ctr" anchorCtr="1" compatLnSpc="1">
              <a:noAutofit/>
            </a:bodyPr>
            <a:lstStyle/>
            <a:p>
              <a:pPr marL="0" marR="0" lvl="0" indent="0" algn="ctr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Included generic descriptors for each cycle based on learning outcomes and competences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7183636" y="2157444"/>
              <a:ext cx="3625449" cy="36254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25453"/>
                <a:gd name="f7" fmla="val 1812727"/>
                <a:gd name="f8" fmla="val 811586"/>
                <a:gd name="f9" fmla="val 2813868"/>
                <a:gd name="f10" fmla="val 3625454"/>
                <a:gd name="f11" fmla="+- 0 0 -90"/>
                <a:gd name="f12" fmla="*/ f3 1 3625453"/>
                <a:gd name="f13" fmla="*/ f4 1 3625453"/>
                <a:gd name="f14" fmla="val f5"/>
                <a:gd name="f15" fmla="val f6"/>
                <a:gd name="f16" fmla="*/ f11 f0 1"/>
                <a:gd name="f17" fmla="+- f15 0 f14"/>
                <a:gd name="f18" fmla="*/ f16 1 f2"/>
                <a:gd name="f19" fmla="*/ f17 1 3625453"/>
                <a:gd name="f20" fmla="*/ 0 f17 1"/>
                <a:gd name="f21" fmla="*/ 1812727 f17 1"/>
                <a:gd name="f22" fmla="*/ 3625454 f17 1"/>
                <a:gd name="f23" fmla="+- f18 0 f1"/>
                <a:gd name="f24" fmla="*/ f20 1 3625453"/>
                <a:gd name="f25" fmla="*/ f21 1 3625453"/>
                <a:gd name="f26" fmla="*/ f22 1 3625453"/>
                <a:gd name="f27" fmla="*/ f14 1 f19"/>
                <a:gd name="f28" fmla="*/ f15 1 f19"/>
                <a:gd name="f29" fmla="*/ f24 1 f19"/>
                <a:gd name="f30" fmla="*/ f25 1 f19"/>
                <a:gd name="f31" fmla="*/ f26 1 f19"/>
                <a:gd name="f32" fmla="*/ f27 f12 1"/>
                <a:gd name="f33" fmla="*/ f28 f12 1"/>
                <a:gd name="f34" fmla="*/ f28 f13 1"/>
                <a:gd name="f35" fmla="*/ f27 f13 1"/>
                <a:gd name="f36" fmla="*/ f29 f12 1"/>
                <a:gd name="f37" fmla="*/ f30 f13 1"/>
                <a:gd name="f38" fmla="*/ f30 f12 1"/>
                <a:gd name="f39" fmla="*/ f29 f13 1"/>
                <a:gd name="f40" fmla="*/ f31 f12 1"/>
                <a:gd name="f41" fmla="*/ f31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6" y="f37"/>
                </a:cxn>
                <a:cxn ang="f23">
                  <a:pos x="f38" y="f39"/>
                </a:cxn>
                <a:cxn ang="f23">
                  <a:pos x="f40" y="f37"/>
                </a:cxn>
                <a:cxn ang="f23">
                  <a:pos x="f38" y="f41"/>
                </a:cxn>
                <a:cxn ang="f23">
                  <a:pos x="f36" y="f37"/>
                </a:cxn>
              </a:cxnLst>
              <a:rect l="f32" t="f35" r="f33" b="f34"/>
              <a:pathLst>
                <a:path w="3625453" h="3625453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9A979E">
                <a:alpha val="50000"/>
              </a:srgbClr>
            </a:solidFill>
            <a:ln w="25402" cap="flat">
              <a:solidFill>
                <a:srgbClr val="FFFFFF"/>
              </a:solidFill>
              <a:prstDash val="solid"/>
            </a:ln>
          </p:spPr>
          <p:txBody>
            <a:bodyPr vert="horz" wrap="square" lIns="730459" tIns="556339" rIns="730459" bIns="556339" anchor="ctr" anchorCtr="1" compatLnSpc="1">
              <a:noAutofit/>
            </a:bodyPr>
            <a:lstStyle/>
            <a:p>
              <a:pPr marL="0" marR="0" lvl="0" indent="0" algn="ctr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Initiated elaborating national frameworks for qualifications compatible with the overarching framework for qualifications in the EHEA by 2010</a:t>
              </a:r>
            </a:p>
          </p:txBody>
        </p:sp>
      </p:grpSp>
      <p:sp>
        <p:nvSpPr>
          <p:cNvPr id="9" name="Rectangle 5"/>
          <p:cNvSpPr/>
          <p:nvPr/>
        </p:nvSpPr>
        <p:spPr>
          <a:xfrm>
            <a:off x="569168" y="1424863"/>
            <a:ext cx="3561679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3FB9BD"/>
                </a:solidFill>
                <a:uFillTx/>
                <a:latin typeface="Calibri"/>
              </a:rPr>
              <a:t>Bergen Communiqué 2005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Cycles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Short cycle: approx. 120 ECTS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First cycle: 180-240 ECTS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Second cycle: 90-120 ECTS (min 60)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Third cycle: not  specified</a:t>
            </a:r>
          </a:p>
          <a:p>
            <a:pPr eaLnBrk="1" hangingPunct="1">
              <a:defRPr/>
            </a:pP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Cycles based on generic descriptors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(the Dublin descriptors</a:t>
            </a:r>
            <a:r>
              <a:rPr lang="lv-LV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lv-LV" b="1" dirty="0" err="1" smtClean="0">
                <a:solidFill>
                  <a:schemeClr val="accent1">
                    <a:lumMod val="50000"/>
                  </a:schemeClr>
                </a:solidFill>
              </a:rPr>
              <a:t>today</a:t>
            </a:r>
            <a:r>
              <a:rPr lang="lv-LV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lv-LV" b="1" dirty="0" err="1" smtClean="0">
                <a:solidFill>
                  <a:schemeClr val="accent1">
                    <a:lumMod val="50000"/>
                  </a:schemeClr>
                </a:solidFill>
              </a:rPr>
              <a:t>also</a:t>
            </a:r>
            <a:r>
              <a:rPr lang="lv-LV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lv-LV" b="1" dirty="0" err="1" smtClean="0">
                <a:solidFill>
                  <a:schemeClr val="accent1">
                    <a:lumMod val="50000"/>
                  </a:schemeClr>
                </a:solidFill>
              </a:rPr>
              <a:t>on</a:t>
            </a:r>
            <a:r>
              <a:rPr lang="lv-LV" b="1" dirty="0" smtClean="0">
                <a:solidFill>
                  <a:schemeClr val="accent1">
                    <a:lumMod val="50000"/>
                  </a:schemeClr>
                </a:solidFill>
              </a:rPr>
              <a:t> EQF </a:t>
            </a:r>
            <a:r>
              <a:rPr lang="lv-LV" b="1" dirty="0" err="1" smtClean="0">
                <a:solidFill>
                  <a:schemeClr val="accent1">
                    <a:lumMod val="50000"/>
                  </a:schemeClr>
                </a:solidFill>
              </a:rPr>
              <a:t>descriptors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Knowledge and understanding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Applying knowledge and understanding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Making judgments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Communication skills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Learning skills</a:t>
            </a:r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Overarching qualifications framework for the European Higher Education Area</a:t>
            </a:r>
          </a:p>
        </p:txBody>
      </p:sp>
    </p:spTree>
    <p:extLst>
      <p:ext uri="{BB962C8B-B14F-4D97-AF65-F5344CB8AC3E}">
        <p14:creationId xmlns:p14="http://schemas.microsoft.com/office/powerpoint/2010/main" val="209195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1" y="-429905"/>
            <a:ext cx="10276764" cy="7526741"/>
          </a:xfrm>
        </p:spPr>
      </p:pic>
    </p:spTree>
    <p:extLst>
      <p:ext uri="{BB962C8B-B14F-4D97-AF65-F5344CB8AC3E}">
        <p14:creationId xmlns:p14="http://schemas.microsoft.com/office/powerpoint/2010/main" val="194070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2191996" cy="1196748"/>
          </a:xfrm>
          <a:prstGeom prst="rect">
            <a:avLst/>
          </a:prstGeom>
          <a:solidFill>
            <a:srgbClr val="352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569168" y="26874"/>
            <a:ext cx="9631292" cy="1143000"/>
          </a:xfrm>
        </p:spPr>
        <p:txBody>
          <a:bodyPr anchorCtr="0"/>
          <a:lstStyle/>
          <a:p>
            <a:pPr lvl="0" algn="l"/>
            <a:r>
              <a:rPr lang="en-US" b="1">
                <a:solidFill>
                  <a:srgbClr val="FFFFFF"/>
                </a:solidFill>
              </a:rPr>
              <a:t>Political frame for recognition</a:t>
            </a:r>
            <a:endParaRPr lang="lv-LV" b="1">
              <a:solidFill>
                <a:srgbClr val="FFFFFF"/>
              </a:solidFill>
              <a:latin typeface="Helvetica" pitchFamily="34"/>
              <a:cs typeface="Helvetica" pitchFamily="34"/>
            </a:endParaRPr>
          </a:p>
        </p:txBody>
      </p:sp>
      <p:grpSp>
        <p:nvGrpSpPr>
          <p:cNvPr id="4" name="Diagram 8"/>
          <p:cNvGrpSpPr/>
          <p:nvPr/>
        </p:nvGrpSpPr>
        <p:grpSpPr>
          <a:xfrm>
            <a:off x="1490" y="2108121"/>
            <a:ext cx="12189025" cy="2902150"/>
            <a:chOff x="1490" y="2108121"/>
            <a:chExt cx="12189025" cy="2902150"/>
          </a:xfrm>
        </p:grpSpPr>
        <p:sp>
          <p:nvSpPr>
            <p:cNvPr id="5" name="Freeform 4"/>
            <p:cNvSpPr/>
            <p:nvPr/>
          </p:nvSpPr>
          <p:spPr>
            <a:xfrm>
              <a:off x="1490" y="2108121"/>
              <a:ext cx="2902150" cy="2902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02148"/>
                <a:gd name="f7" fmla="val 1451074"/>
                <a:gd name="f8" fmla="val 649668"/>
                <a:gd name="f9" fmla="val 2252480"/>
                <a:gd name="f10" fmla="+- 0 0 -90"/>
                <a:gd name="f11" fmla="*/ f3 1 2902148"/>
                <a:gd name="f12" fmla="*/ f4 1 2902148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2902148"/>
                <a:gd name="f19" fmla="*/ 0 f16 1"/>
                <a:gd name="f20" fmla="*/ 1451074 f16 1"/>
                <a:gd name="f21" fmla="*/ 2902148 f16 1"/>
                <a:gd name="f22" fmla="+- f17 0 f1"/>
                <a:gd name="f23" fmla="*/ f19 1 2902148"/>
                <a:gd name="f24" fmla="*/ f20 1 2902148"/>
                <a:gd name="f25" fmla="*/ f21 1 2902148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2902148" h="2902148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2F1E3E">
                <a:alpha val="50000"/>
              </a:srgbClr>
            </a:solidFill>
            <a:ln w="25402" cap="flat">
              <a:solidFill>
                <a:srgbClr val="FFFFFF"/>
              </a:solidFill>
              <a:prstDash val="solid"/>
            </a:ln>
          </p:spPr>
          <p:txBody>
            <a:bodyPr vert="horz" wrap="square" lIns="584722" tIns="447873" rIns="584722" bIns="447873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Lisbon Recognition Convention</a:t>
              </a:r>
              <a:endParaRPr lang="lv-LV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364150" y="2108121"/>
              <a:ext cx="2902150" cy="2902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02148"/>
                <a:gd name="f7" fmla="val 1451074"/>
                <a:gd name="f8" fmla="val 649668"/>
                <a:gd name="f9" fmla="val 2252480"/>
                <a:gd name="f10" fmla="+- 0 0 -90"/>
                <a:gd name="f11" fmla="*/ f3 1 2902148"/>
                <a:gd name="f12" fmla="*/ f4 1 2902148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2902148"/>
                <a:gd name="f19" fmla="*/ 0 f16 1"/>
                <a:gd name="f20" fmla="*/ 1451074 f16 1"/>
                <a:gd name="f21" fmla="*/ 2902148 f16 1"/>
                <a:gd name="f22" fmla="+- f17 0 f1"/>
                <a:gd name="f23" fmla="*/ f19 1 2902148"/>
                <a:gd name="f24" fmla="*/ f20 1 2902148"/>
                <a:gd name="f25" fmla="*/ f21 1 2902148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2902148" h="2902148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4A355D">
                <a:alpha val="50000"/>
              </a:srgbClr>
            </a:solidFill>
            <a:ln w="25402" cap="flat">
              <a:solidFill>
                <a:srgbClr val="FFFFFF"/>
              </a:solidFill>
              <a:prstDash val="solid"/>
            </a:ln>
          </p:spPr>
          <p:txBody>
            <a:bodyPr vert="horz" wrap="square" lIns="584722" tIns="447873" rIns="584722" bIns="447873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Bologna </a:t>
              </a:r>
              <a:r>
                <a:rPr lang="lv-LV" sz="1800" b="1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     </a:t>
              </a:r>
              <a:r>
                <a:rPr lang="en-US" sz="1800" b="1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process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4822344" y="2108121"/>
              <a:ext cx="2902150" cy="2902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02148"/>
                <a:gd name="f7" fmla="val 1451074"/>
                <a:gd name="f8" fmla="val 649668"/>
                <a:gd name="f9" fmla="val 2252480"/>
                <a:gd name="f10" fmla="+- 0 0 -90"/>
                <a:gd name="f11" fmla="*/ f3 1 2902148"/>
                <a:gd name="f12" fmla="*/ f4 1 2902148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2902148"/>
                <a:gd name="f19" fmla="*/ 0 f16 1"/>
                <a:gd name="f20" fmla="*/ 1451074 f16 1"/>
                <a:gd name="f21" fmla="*/ 2902148 f16 1"/>
                <a:gd name="f22" fmla="+- f17 0 f1"/>
                <a:gd name="f23" fmla="*/ f19 1 2902148"/>
                <a:gd name="f24" fmla="*/ f20 1 2902148"/>
                <a:gd name="f25" fmla="*/ f21 1 2902148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2902148" h="2902148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645177">
                <a:alpha val="50000"/>
              </a:srgbClr>
            </a:solidFill>
            <a:ln w="25402" cap="flat">
              <a:solidFill>
                <a:srgbClr val="FFFFFF"/>
              </a:solidFill>
              <a:prstDash val="solid"/>
            </a:ln>
          </p:spPr>
          <p:txBody>
            <a:bodyPr vert="horz" wrap="square" lIns="584722" tIns="447873" rIns="584722" bIns="447873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Qualification framework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6966639" y="2108121"/>
              <a:ext cx="2902150" cy="2902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02148"/>
                <a:gd name="f7" fmla="val 1451074"/>
                <a:gd name="f8" fmla="val 649668"/>
                <a:gd name="f9" fmla="val 2252480"/>
                <a:gd name="f10" fmla="+- 0 0 -90"/>
                <a:gd name="f11" fmla="*/ f3 1 2902148"/>
                <a:gd name="f12" fmla="*/ f4 1 2902148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2902148"/>
                <a:gd name="f19" fmla="*/ 0 f16 1"/>
                <a:gd name="f20" fmla="*/ 1451074 f16 1"/>
                <a:gd name="f21" fmla="*/ 2902148 f16 1"/>
                <a:gd name="f22" fmla="+- f17 0 f1"/>
                <a:gd name="f23" fmla="*/ f19 1 2902148"/>
                <a:gd name="f24" fmla="*/ f20 1 2902148"/>
                <a:gd name="f25" fmla="*/ f21 1 2902148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2902148" h="2902148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7F718E">
                <a:alpha val="50000"/>
              </a:srgbClr>
            </a:solidFill>
            <a:ln w="25402" cap="flat">
              <a:solidFill>
                <a:srgbClr val="FFFFFF"/>
              </a:solidFill>
              <a:prstDash val="solid"/>
            </a:ln>
          </p:spPr>
          <p:txBody>
            <a:bodyPr vert="horz" wrap="square" lIns="584722" tIns="447873" rIns="584722" bIns="447873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EC </a:t>
              </a:r>
              <a:r>
                <a:rPr lang="en-US" sz="1800" b="1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Calibri"/>
                </a:rPr>
                <a:t>recommendations</a:t>
              </a:r>
              <a:endParaRPr lang="lv-LV" sz="18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endParaRPr>
            </a:p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lv-LV" b="1" dirty="0" smtClean="0">
                  <a:solidFill>
                    <a:srgbClr val="000000"/>
                  </a:solidFill>
                  <a:latin typeface="Calibri"/>
                </a:rPr>
                <a:t>(</a:t>
              </a:r>
              <a:r>
                <a:rPr lang="lv-LV" b="1" dirty="0" err="1" smtClean="0">
                  <a:solidFill>
                    <a:srgbClr val="000000"/>
                  </a:solidFill>
                  <a:latin typeface="Calibri"/>
                </a:rPr>
                <a:t>Qualification</a:t>
              </a:r>
              <a:r>
                <a:rPr lang="lv-LV" b="1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lv-LV" b="1" dirty="0" err="1" smtClean="0">
                  <a:solidFill>
                    <a:srgbClr val="000000"/>
                  </a:solidFill>
                  <a:latin typeface="Calibri"/>
                </a:rPr>
                <a:t>Framework</a:t>
              </a:r>
              <a:r>
                <a:rPr lang="lv-LV" b="1" dirty="0" smtClean="0">
                  <a:solidFill>
                    <a:srgbClr val="000000"/>
                  </a:solidFill>
                  <a:latin typeface="Calibri"/>
                </a:rPr>
                <a:t>, </a:t>
              </a:r>
              <a:r>
                <a:rPr lang="lv-LV" b="1" dirty="0" err="1" smtClean="0">
                  <a:solidFill>
                    <a:srgbClr val="000000"/>
                  </a:solidFill>
                  <a:latin typeface="Calibri"/>
                </a:rPr>
                <a:t>validation</a:t>
              </a:r>
              <a:r>
                <a:rPr lang="lv-LV" b="1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lv-LV" b="1" dirty="0" err="1" smtClean="0">
                  <a:solidFill>
                    <a:srgbClr val="000000"/>
                  </a:solidFill>
                  <a:latin typeface="Calibri"/>
                </a:rPr>
                <a:t>of</a:t>
              </a:r>
              <a:r>
                <a:rPr lang="lv-LV" b="1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lv-LV" b="1" dirty="0" err="1" smtClean="0">
                  <a:solidFill>
                    <a:srgbClr val="000000"/>
                  </a:solidFill>
                  <a:latin typeface="Calibri"/>
                </a:rPr>
                <a:t>non-formal</a:t>
              </a:r>
              <a:r>
                <a:rPr lang="lv-LV" b="1" dirty="0" smtClean="0">
                  <a:solidFill>
                    <a:srgbClr val="000000"/>
                  </a:solidFill>
                  <a:latin typeface="Calibri"/>
                </a:rPr>
                <a:t>/</a:t>
              </a:r>
              <a:r>
                <a:rPr lang="lv-LV" b="1" dirty="0" err="1" smtClean="0">
                  <a:solidFill>
                    <a:srgbClr val="000000"/>
                  </a:solidFill>
                  <a:latin typeface="Calibri"/>
                </a:rPr>
                <a:t>in-formal</a:t>
              </a:r>
              <a:r>
                <a:rPr lang="lv-LV" b="1" dirty="0" smtClean="0">
                  <a:solidFill>
                    <a:srgbClr val="000000"/>
                  </a:solidFill>
                  <a:latin typeface="Calibri"/>
                </a:rPr>
                <a:t>  </a:t>
              </a:r>
              <a:r>
                <a:rPr lang="lv-LV" b="1" dirty="0" err="1" smtClean="0">
                  <a:solidFill>
                    <a:srgbClr val="000000"/>
                  </a:solidFill>
                  <a:latin typeface="Calibri"/>
                </a:rPr>
                <a:t>learning</a:t>
              </a:r>
              <a:endParaRPr lang="en-US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9288365" y="2108121"/>
              <a:ext cx="2902150" cy="2902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02148"/>
                <a:gd name="f7" fmla="val 1451074"/>
                <a:gd name="f8" fmla="val 649668"/>
                <a:gd name="f9" fmla="val 2252480"/>
                <a:gd name="f10" fmla="+- 0 0 -90"/>
                <a:gd name="f11" fmla="*/ f3 1 2902148"/>
                <a:gd name="f12" fmla="*/ f4 1 2902148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2902148"/>
                <a:gd name="f19" fmla="*/ 0 f16 1"/>
                <a:gd name="f20" fmla="*/ 1451074 f16 1"/>
                <a:gd name="f21" fmla="*/ 2902148 f16 1"/>
                <a:gd name="f22" fmla="+- f17 0 f1"/>
                <a:gd name="f23" fmla="*/ f19 1 2902148"/>
                <a:gd name="f24" fmla="*/ f20 1 2902148"/>
                <a:gd name="f25" fmla="*/ f21 1 2902148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2902148" h="2902148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9A979E">
                <a:alpha val="50000"/>
              </a:srgbClr>
            </a:solidFill>
            <a:ln w="25402" cap="flat">
              <a:solidFill>
                <a:srgbClr val="FFFFFF"/>
              </a:solidFill>
              <a:prstDash val="solid"/>
            </a:ln>
          </p:spPr>
          <p:txBody>
            <a:bodyPr vert="horz" wrap="square" lIns="584722" tIns="447873" rIns="584722" bIns="447873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EU </a:t>
              </a:r>
              <a:r>
                <a:rPr lang="lv-LV" sz="1800" b="1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                    </a:t>
              </a:r>
              <a:r>
                <a:rPr lang="en-US" sz="1800" b="1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Calibri"/>
                </a:rPr>
                <a:t>directives</a:t>
              </a:r>
              <a:endParaRPr lang="lv-LV" sz="18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endParaRPr>
            </a:p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lv-LV" b="1" dirty="0" smtClean="0">
                  <a:solidFill>
                    <a:srgbClr val="000000"/>
                  </a:solidFill>
                  <a:latin typeface="Calibri"/>
                </a:rPr>
                <a:t>(</a:t>
              </a:r>
              <a:r>
                <a:rPr lang="lv-LV" b="1" dirty="0" err="1" smtClean="0">
                  <a:solidFill>
                    <a:srgbClr val="000000"/>
                  </a:solidFill>
                  <a:latin typeface="Calibri"/>
                </a:rPr>
                <a:t>Regulated</a:t>
              </a:r>
              <a:r>
                <a:rPr lang="lv-LV" b="1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lv-LV" b="1" dirty="0" err="1" smtClean="0">
                  <a:solidFill>
                    <a:srgbClr val="000000"/>
                  </a:solidFill>
                  <a:latin typeface="Calibri"/>
                </a:rPr>
                <a:t>professions</a:t>
              </a:r>
              <a:r>
                <a:rPr lang="lv-LV" b="1" dirty="0" smtClean="0">
                  <a:solidFill>
                    <a:srgbClr val="000000"/>
                  </a:solidFill>
                  <a:latin typeface="Calibri"/>
                </a:rPr>
                <a:t>)</a:t>
              </a:r>
              <a:endParaRPr lang="lv-LV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pic>
        <p:nvPicPr>
          <p:cNvPr id="10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872" y="5679054"/>
            <a:ext cx="1865074" cy="117894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4">
    <p:bg>
      <p:bgPr>
        <a:solidFill>
          <a:srgbClr val="3522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762774" y="431441"/>
            <a:ext cx="10666448" cy="2704639"/>
          </a:xfrm>
        </p:spPr>
        <p:txBody>
          <a:bodyPr>
            <a:noAutofit/>
          </a:bodyPr>
          <a:lstStyle/>
          <a:p>
            <a:pPr lvl="0"/>
            <a:r>
              <a:rPr lang="lv-LV" sz="5400" b="1">
                <a:solidFill>
                  <a:srgbClr val="FFFFFF"/>
                </a:solidFill>
              </a:rPr>
              <a:t>Thank you for attention!</a:t>
            </a:r>
            <a:br>
              <a:rPr lang="lv-LV" sz="5400" b="1">
                <a:solidFill>
                  <a:srgbClr val="FFFFFF"/>
                </a:solidFill>
              </a:rPr>
            </a:br>
            <a:endParaRPr lang="lv-LV" sz="5400" b="1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0" y="5589032"/>
            <a:ext cx="12191996" cy="126895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204" y="5410111"/>
            <a:ext cx="2573597" cy="162681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/>
          <p:cNvSpPr txBox="1"/>
          <p:nvPr/>
        </p:nvSpPr>
        <p:spPr>
          <a:xfrm>
            <a:off x="2209793" y="1863080"/>
            <a:ext cx="7772400" cy="41044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4000" b="1" i="0" u="none" strike="noStrike" kern="1200" cap="none" spc="0" baseline="0">
                <a:solidFill>
                  <a:srgbClr val="F86937"/>
                </a:solidFill>
                <a:uFillTx/>
                <a:latin typeface="Helvetica" pitchFamily="34"/>
                <a:cs typeface="Helvetica" pitchFamily="34"/>
              </a:rPr>
              <a:t>Contact Information</a:t>
            </a:r>
            <a:r>
              <a:rPr lang="lv-LV" sz="3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/>
            </a:r>
            <a:br>
              <a:rPr lang="lv-LV" sz="3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</a:br>
            <a:r>
              <a:rPr lang="lv-LV" sz="32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Phone</a:t>
            </a:r>
            <a:r>
              <a:rPr lang="de-DE" sz="3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: (+371) 67 225 155</a:t>
            </a:r>
            <a:r>
              <a:rPr lang="lv-LV" sz="3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/>
            </a:r>
            <a:br>
              <a:rPr lang="lv-LV" sz="3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</a:br>
            <a:r>
              <a:rPr lang="lv-LV" sz="32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E-mail</a:t>
            </a:r>
            <a:r>
              <a:rPr lang="lv-LV" sz="3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: aic@aic.lv</a:t>
            </a:r>
            <a:r>
              <a:rPr lang="lv-LV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/>
            </a:r>
            <a:br>
              <a:rPr lang="lv-LV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</a:br>
            <a:endParaRPr lang="lv-LV" sz="2800" b="1" i="0" u="none" strike="noStrike" kern="1200" cap="none" spc="0" baseline="0">
              <a:solidFill>
                <a:srgbClr val="F86937"/>
              </a:solidFill>
              <a:uFillTx/>
              <a:latin typeface="Helvetica" pitchFamily="34"/>
              <a:cs typeface="Helvetica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2191996" cy="1196748"/>
          </a:xfrm>
          <a:prstGeom prst="rect">
            <a:avLst/>
          </a:prstGeom>
          <a:solidFill>
            <a:srgbClr val="352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569168" y="26874"/>
            <a:ext cx="9631292" cy="1143000"/>
          </a:xfrm>
        </p:spPr>
        <p:txBody>
          <a:bodyPr anchorCtr="0"/>
          <a:lstStyle/>
          <a:p>
            <a:pPr lvl="0" algn="l"/>
            <a:r>
              <a:rPr lang="en-US" b="1">
                <a:solidFill>
                  <a:srgbClr val="FFFFFF"/>
                </a:solidFill>
              </a:rPr>
              <a:t>Types of recognition</a:t>
            </a:r>
            <a:endParaRPr lang="lv-LV" b="1">
              <a:solidFill>
                <a:srgbClr val="FFFFFF"/>
              </a:solidFill>
              <a:latin typeface="Helvetica" pitchFamily="34"/>
              <a:cs typeface="Helvetica" pitchFamily="34"/>
            </a:endParaRP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872" y="5679054"/>
            <a:ext cx="1865074" cy="1178945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569168" y="1415820"/>
          <a:ext cx="11056767" cy="4450080"/>
        </p:xfrm>
        <a:graphic>
          <a:graphicData uri="http://schemas.openxmlformats.org/drawingml/2006/table">
            <a:tbl>
              <a:tblPr firstRow="1" bandRow="1">
                <a:effectLst/>
                <a:tableStyleId>{17292A2E-F333-43FB-9621-5CBBE7FDCDCB}</a:tableStyleId>
              </a:tblPr>
              <a:tblGrid>
                <a:gridCol w="3685589"/>
                <a:gridCol w="3685589"/>
                <a:gridCol w="3685589"/>
              </a:tblGrid>
              <a:tr h="493894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2800" dirty="0">
                          <a:solidFill>
                            <a:srgbClr val="FFFFFF"/>
                          </a:solidFill>
                        </a:rPr>
                        <a:t>Academic recognition</a:t>
                      </a:r>
                      <a:endParaRPr lang="lv-LV" sz="28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3522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2800">
                          <a:solidFill>
                            <a:srgbClr val="FFFFFF"/>
                          </a:solidFill>
                        </a:rPr>
                        <a:t>De jure professional recognition </a:t>
                      </a:r>
                      <a:endParaRPr lang="lv-LV" sz="280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3522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2800">
                          <a:solidFill>
                            <a:srgbClr val="FFFFFF"/>
                          </a:solidFill>
                        </a:rPr>
                        <a:t>De facto professional recognition </a:t>
                      </a:r>
                      <a:endParaRPr lang="lv-LV" sz="280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352245"/>
                    </a:solidFill>
                  </a:tcPr>
                </a:tc>
              </a:tr>
              <a:tr h="23077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Diploma holder would like to continue studies</a:t>
                      </a:r>
                      <a:endParaRPr lang="lv-LV" sz="2800" dirty="0">
                        <a:solidFill>
                          <a:srgbClr val="000000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lv-LV" sz="2800" dirty="0"/>
                    </a:p>
                    <a:p>
                      <a:pPr lvl="0">
                        <a:buNone/>
                      </a:pPr>
                      <a:r>
                        <a:rPr lang="en-US" sz="2800" dirty="0"/>
                        <a:t>Diploma holder would like to 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Calibri"/>
                        </a:rPr>
                        <a:t>work in profession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, which requests certain </a:t>
                      </a:r>
                      <a:r>
                        <a:rPr lang="en-US" sz="2800" dirty="0"/>
                        <a:t>level of education</a:t>
                      </a:r>
                      <a:endParaRPr lang="lv-LV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v-LV" sz="2800" dirty="0"/>
                        <a:t>F</a:t>
                      </a:r>
                      <a:r>
                        <a:rPr lang="en-GB" sz="2800" dirty="0"/>
                        <a:t>or </a:t>
                      </a:r>
                      <a:r>
                        <a:rPr lang="en-GB" sz="2800" dirty="0">
                          <a:solidFill>
                            <a:srgbClr val="000000"/>
                          </a:solidFill>
                        </a:rPr>
                        <a:t>access to </a:t>
                      </a:r>
                      <a:r>
                        <a:rPr lang="en-GB" sz="2800" kern="1200" dirty="0">
                          <a:solidFill>
                            <a:srgbClr val="000000"/>
                          </a:solidFill>
                          <a:latin typeface="Calibri"/>
                        </a:rPr>
                        <a:t>regulated professions</a:t>
                      </a:r>
                      <a:endParaRPr lang="lv-LV" sz="2800" kern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/>
                      <a:endParaRPr lang="lv-LV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v-LV" sz="2800"/>
                        <a:t>F</a:t>
                      </a:r>
                      <a:r>
                        <a:rPr lang="en-GB" sz="2800"/>
                        <a:t>or access</a:t>
                      </a:r>
                      <a:r>
                        <a:rPr lang="en-GB" sz="2800">
                          <a:solidFill>
                            <a:srgbClr val="000000"/>
                          </a:solidFill>
                        </a:rPr>
                        <a:t> to the </a:t>
                      </a:r>
                      <a:r>
                        <a:rPr lang="en-GB" sz="2800" kern="1200">
                          <a:solidFill>
                            <a:srgbClr val="000000"/>
                          </a:solidFill>
                          <a:latin typeface="Calibri"/>
                        </a:rPr>
                        <a:t>non-regulated parts</a:t>
                      </a:r>
                      <a:r>
                        <a:rPr lang="en-GB" sz="2800">
                          <a:solidFill>
                            <a:srgbClr val="000000"/>
                          </a:solidFill>
                        </a:rPr>
                        <a:t> of the labour market</a:t>
                      </a:r>
                      <a:endParaRPr lang="lv-LV" sz="2800">
                        <a:solidFill>
                          <a:srgbClr val="000000"/>
                        </a:solidFill>
                      </a:endParaRPr>
                    </a:p>
                    <a:p>
                      <a:pPr lvl="0"/>
                      <a:endParaRPr lang="lv-LV" sz="28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2191996" cy="1196748"/>
          </a:xfrm>
          <a:prstGeom prst="rect">
            <a:avLst/>
          </a:prstGeom>
          <a:solidFill>
            <a:srgbClr val="352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569168" y="26874"/>
            <a:ext cx="9631292" cy="1143000"/>
          </a:xfrm>
        </p:spPr>
        <p:txBody>
          <a:bodyPr anchorCtr="0"/>
          <a:lstStyle/>
          <a:p>
            <a:pPr lvl="0" algn="l"/>
            <a:r>
              <a:rPr lang="en-US" b="1">
                <a:solidFill>
                  <a:srgbClr val="FFFFFF"/>
                </a:solidFill>
              </a:rPr>
              <a:t>Recognition of qualifications</a:t>
            </a:r>
            <a:endParaRPr lang="lv-LV" b="1">
              <a:solidFill>
                <a:srgbClr val="FFFFFF"/>
              </a:solidFill>
              <a:latin typeface="Helvetica" pitchFamily="34"/>
              <a:cs typeface="Helvetica" pitchFamily="34"/>
            </a:endParaRP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872" y="5679054"/>
            <a:ext cx="1865074" cy="1178945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5" name="Diagram 8"/>
          <p:cNvGrpSpPr/>
          <p:nvPr/>
        </p:nvGrpSpPr>
        <p:grpSpPr>
          <a:xfrm>
            <a:off x="576446" y="1418545"/>
            <a:ext cx="11042213" cy="2573459"/>
            <a:chOff x="576446" y="1418545"/>
            <a:chExt cx="11042213" cy="2573459"/>
          </a:xfrm>
        </p:grpSpPr>
        <p:sp>
          <p:nvSpPr>
            <p:cNvPr id="6" name="Freeform 5"/>
            <p:cNvSpPr/>
            <p:nvPr/>
          </p:nvSpPr>
          <p:spPr>
            <a:xfrm>
              <a:off x="576446" y="1418545"/>
              <a:ext cx="7076962" cy="5583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076962"/>
                <a:gd name="f7" fmla="val 558344"/>
                <a:gd name="f8" fmla="val 55834"/>
                <a:gd name="f9" fmla="val 24998"/>
                <a:gd name="f10" fmla="val 7021128"/>
                <a:gd name="f11" fmla="val 7051964"/>
                <a:gd name="f12" fmla="val 502510"/>
                <a:gd name="f13" fmla="val 533346"/>
                <a:gd name="f14" fmla="+- 0 0 -90"/>
                <a:gd name="f15" fmla="*/ f3 1 7076962"/>
                <a:gd name="f16" fmla="*/ f4 1 55834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7076962"/>
                <a:gd name="f25" fmla="*/ f21 1 558344"/>
                <a:gd name="f26" fmla="*/ 0 f22 1"/>
                <a:gd name="f27" fmla="*/ 55834 f21 1"/>
                <a:gd name="f28" fmla="*/ 55834 f22 1"/>
                <a:gd name="f29" fmla="*/ 0 f21 1"/>
                <a:gd name="f30" fmla="*/ 7021128 f22 1"/>
                <a:gd name="f31" fmla="*/ 7076962 f22 1"/>
                <a:gd name="f32" fmla="*/ 502510 f21 1"/>
                <a:gd name="f33" fmla="*/ 558344 f21 1"/>
                <a:gd name="f34" fmla="+- f23 0 f1"/>
                <a:gd name="f35" fmla="*/ f26 1 7076962"/>
                <a:gd name="f36" fmla="*/ f27 1 558344"/>
                <a:gd name="f37" fmla="*/ f28 1 7076962"/>
                <a:gd name="f38" fmla="*/ f29 1 558344"/>
                <a:gd name="f39" fmla="*/ f30 1 7076962"/>
                <a:gd name="f40" fmla="*/ f31 1 7076962"/>
                <a:gd name="f41" fmla="*/ f32 1 558344"/>
                <a:gd name="f42" fmla="*/ f33 1 55834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7076962" h="55834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352245"/>
            </a:solidFill>
            <a:ln w="25402" cap="flat">
              <a:solidFill>
                <a:srgbClr val="FFFFFF"/>
              </a:solidFill>
              <a:prstDash val="solid"/>
            </a:ln>
          </p:spPr>
          <p:txBody>
            <a:bodyPr vert="horz" wrap="square" lIns="107789" tIns="107789" rIns="107789" bIns="107789" anchor="ctr" anchorCtr="1" compatLnSpc="1">
              <a:noAutofit/>
            </a:bodyPr>
            <a:lstStyle/>
            <a:p>
              <a:pPr marL="0" marR="0" lvl="0" indent="0" algn="ctr" defTabSz="106680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lv-LV" sz="24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Old approaches: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586807" y="2224195"/>
              <a:ext cx="3385913" cy="17678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85916"/>
                <a:gd name="f7" fmla="val 1767810"/>
                <a:gd name="f8" fmla="val 176781"/>
                <a:gd name="f9" fmla="val 79148"/>
                <a:gd name="f10" fmla="val 3209135"/>
                <a:gd name="f11" fmla="val 3306768"/>
                <a:gd name="f12" fmla="val 1591029"/>
                <a:gd name="f13" fmla="val 1688662"/>
                <a:gd name="f14" fmla="+- 0 0 -90"/>
                <a:gd name="f15" fmla="*/ f3 1 3385916"/>
                <a:gd name="f16" fmla="*/ f4 1 176781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385916"/>
                <a:gd name="f25" fmla="*/ f21 1 1767810"/>
                <a:gd name="f26" fmla="*/ 0 f22 1"/>
                <a:gd name="f27" fmla="*/ 176781 f21 1"/>
                <a:gd name="f28" fmla="*/ 176781 f22 1"/>
                <a:gd name="f29" fmla="*/ 0 f21 1"/>
                <a:gd name="f30" fmla="*/ 3209135 f22 1"/>
                <a:gd name="f31" fmla="*/ 3385916 f22 1"/>
                <a:gd name="f32" fmla="*/ 1591029 f21 1"/>
                <a:gd name="f33" fmla="*/ 1767810 f21 1"/>
                <a:gd name="f34" fmla="+- f23 0 f1"/>
                <a:gd name="f35" fmla="*/ f26 1 3385916"/>
                <a:gd name="f36" fmla="*/ f27 1 1767810"/>
                <a:gd name="f37" fmla="*/ f28 1 3385916"/>
                <a:gd name="f38" fmla="*/ f29 1 1767810"/>
                <a:gd name="f39" fmla="*/ f30 1 3385916"/>
                <a:gd name="f40" fmla="*/ f31 1 3385916"/>
                <a:gd name="f41" fmla="*/ f32 1 1767810"/>
                <a:gd name="f42" fmla="*/ f33 1 1767810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3385916" h="176781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352245"/>
            </a:solidFill>
            <a:ln w="25402" cap="flat">
              <a:solidFill>
                <a:srgbClr val="FFFFFF"/>
              </a:solidFill>
              <a:prstDash val="solid"/>
            </a:ln>
          </p:spPr>
          <p:txBody>
            <a:bodyPr vert="horz" wrap="square" lIns="131783" tIns="131783" rIns="131783" bIns="131783" anchor="ctr" anchorCtr="1" compatLnSpc="1">
              <a:noAutofit/>
            </a:bodyPr>
            <a:lstStyle/>
            <a:p>
              <a:pPr marL="0" marR="0" lvl="0" indent="0" algn="ctr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100" b="1" i="1" u="none" strike="noStrike" kern="1200" cap="none" spc="0" baseline="0">
                  <a:solidFill>
                    <a:srgbClr val="3FB9BD"/>
                  </a:solidFill>
                  <a:uFillTx/>
                  <a:latin typeface="Calibri"/>
                </a:rPr>
                <a:t>Nostrification</a:t>
              </a:r>
              <a:r>
                <a:rPr lang="en-GB" sz="21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 – the foreign qualification is </a:t>
              </a:r>
              <a:br>
                <a:rPr lang="en-GB" sz="21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</a:br>
              <a:r>
                <a:rPr lang="en-GB" sz="21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identical to the one it is compared with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4257135" y="2224195"/>
              <a:ext cx="3385913" cy="17678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85916"/>
                <a:gd name="f7" fmla="val 1767810"/>
                <a:gd name="f8" fmla="val 176781"/>
                <a:gd name="f9" fmla="val 79148"/>
                <a:gd name="f10" fmla="val 3209135"/>
                <a:gd name="f11" fmla="val 3306768"/>
                <a:gd name="f12" fmla="val 1591029"/>
                <a:gd name="f13" fmla="val 1688662"/>
                <a:gd name="f14" fmla="+- 0 0 -90"/>
                <a:gd name="f15" fmla="*/ f3 1 3385916"/>
                <a:gd name="f16" fmla="*/ f4 1 176781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385916"/>
                <a:gd name="f25" fmla="*/ f21 1 1767810"/>
                <a:gd name="f26" fmla="*/ 0 f22 1"/>
                <a:gd name="f27" fmla="*/ 176781 f21 1"/>
                <a:gd name="f28" fmla="*/ 176781 f22 1"/>
                <a:gd name="f29" fmla="*/ 0 f21 1"/>
                <a:gd name="f30" fmla="*/ 3209135 f22 1"/>
                <a:gd name="f31" fmla="*/ 3385916 f22 1"/>
                <a:gd name="f32" fmla="*/ 1591029 f21 1"/>
                <a:gd name="f33" fmla="*/ 1767810 f21 1"/>
                <a:gd name="f34" fmla="+- f23 0 f1"/>
                <a:gd name="f35" fmla="*/ f26 1 3385916"/>
                <a:gd name="f36" fmla="*/ f27 1 1767810"/>
                <a:gd name="f37" fmla="*/ f28 1 3385916"/>
                <a:gd name="f38" fmla="*/ f29 1 1767810"/>
                <a:gd name="f39" fmla="*/ f30 1 3385916"/>
                <a:gd name="f40" fmla="*/ f31 1 3385916"/>
                <a:gd name="f41" fmla="*/ f32 1 1767810"/>
                <a:gd name="f42" fmla="*/ f33 1 1767810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3385916" h="176781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352245"/>
            </a:solidFill>
            <a:ln w="25402" cap="flat">
              <a:solidFill>
                <a:srgbClr val="FFFFFF"/>
              </a:solidFill>
              <a:prstDash val="solid"/>
            </a:ln>
          </p:spPr>
          <p:txBody>
            <a:bodyPr vert="horz" wrap="square" lIns="131783" tIns="131783" rIns="131783" bIns="131783" anchor="ctr" anchorCtr="1" compatLnSpc="1">
              <a:noAutofit/>
            </a:bodyPr>
            <a:lstStyle/>
            <a:p>
              <a:pPr marL="0" marR="0" lvl="0" indent="0" algn="ctr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100" b="1" i="1" u="none" strike="noStrike" kern="1200" cap="none" spc="0" baseline="0">
                  <a:solidFill>
                    <a:srgbClr val="3FB9BD"/>
                  </a:solidFill>
                  <a:uFillTx/>
                  <a:latin typeface="Calibri"/>
                </a:rPr>
                <a:t>Equivalence</a:t>
              </a:r>
              <a:r>
                <a:rPr lang="en-GB" sz="21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 – the foreign qualification can replace the home prototype in all aspects</a:t>
              </a:r>
              <a:endParaRPr lang="lv-LV" sz="21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8222806" y="1418545"/>
              <a:ext cx="3395853" cy="5583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95855"/>
                <a:gd name="f7" fmla="val 558344"/>
                <a:gd name="f8" fmla="val 55834"/>
                <a:gd name="f9" fmla="val 24998"/>
                <a:gd name="f10" fmla="val 3340021"/>
                <a:gd name="f11" fmla="val 3370857"/>
                <a:gd name="f12" fmla="val 502510"/>
                <a:gd name="f13" fmla="val 533346"/>
                <a:gd name="f14" fmla="+- 0 0 -90"/>
                <a:gd name="f15" fmla="*/ f3 1 3395855"/>
                <a:gd name="f16" fmla="*/ f4 1 55834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395855"/>
                <a:gd name="f25" fmla="*/ f21 1 558344"/>
                <a:gd name="f26" fmla="*/ 0 f22 1"/>
                <a:gd name="f27" fmla="*/ 55834 f21 1"/>
                <a:gd name="f28" fmla="*/ 55834 f22 1"/>
                <a:gd name="f29" fmla="*/ 0 f21 1"/>
                <a:gd name="f30" fmla="*/ 3340021 f22 1"/>
                <a:gd name="f31" fmla="*/ 3395855 f22 1"/>
                <a:gd name="f32" fmla="*/ 502510 f21 1"/>
                <a:gd name="f33" fmla="*/ 558344 f21 1"/>
                <a:gd name="f34" fmla="+- f23 0 f1"/>
                <a:gd name="f35" fmla="*/ f26 1 3395855"/>
                <a:gd name="f36" fmla="*/ f27 1 558344"/>
                <a:gd name="f37" fmla="*/ f28 1 3395855"/>
                <a:gd name="f38" fmla="*/ f29 1 558344"/>
                <a:gd name="f39" fmla="*/ f30 1 3395855"/>
                <a:gd name="f40" fmla="*/ f31 1 3395855"/>
                <a:gd name="f41" fmla="*/ f32 1 558344"/>
                <a:gd name="f42" fmla="*/ f33 1 55834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3395855" h="55834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352245"/>
            </a:solidFill>
            <a:ln w="25402" cap="flat">
              <a:solidFill>
                <a:srgbClr val="FFFFFF"/>
              </a:solidFill>
              <a:prstDash val="solid"/>
            </a:ln>
          </p:spPr>
          <p:txBody>
            <a:bodyPr vert="horz" wrap="square" lIns="107789" tIns="107789" rIns="107789" bIns="107789" anchor="ctr" anchorCtr="1" compatLnSpc="1">
              <a:noAutofit/>
            </a:bodyPr>
            <a:lstStyle/>
            <a:p>
              <a:pPr marL="0" marR="0" lvl="0" indent="0" algn="ctr" defTabSz="106680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lv-LV" sz="2400" b="1" i="0" u="none" strike="noStrike" kern="1200" cap="none" spc="0" baseline="0">
                  <a:solidFill>
                    <a:srgbClr val="F86937"/>
                  </a:solidFill>
                  <a:uFillTx/>
                  <a:latin typeface="Calibri"/>
                </a:rPr>
                <a:t>Today: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8226116" y="2224195"/>
              <a:ext cx="3389223" cy="17678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89226"/>
                <a:gd name="f7" fmla="val 1767810"/>
                <a:gd name="f8" fmla="val 176781"/>
                <a:gd name="f9" fmla="val 79148"/>
                <a:gd name="f10" fmla="val 3212445"/>
                <a:gd name="f11" fmla="val 3310078"/>
                <a:gd name="f12" fmla="val 1591029"/>
                <a:gd name="f13" fmla="val 1688662"/>
                <a:gd name="f14" fmla="+- 0 0 -90"/>
                <a:gd name="f15" fmla="*/ f3 1 3389226"/>
                <a:gd name="f16" fmla="*/ f4 1 176781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389226"/>
                <a:gd name="f25" fmla="*/ f21 1 1767810"/>
                <a:gd name="f26" fmla="*/ 0 f22 1"/>
                <a:gd name="f27" fmla="*/ 176781 f21 1"/>
                <a:gd name="f28" fmla="*/ 176781 f22 1"/>
                <a:gd name="f29" fmla="*/ 0 f21 1"/>
                <a:gd name="f30" fmla="*/ 3212445 f22 1"/>
                <a:gd name="f31" fmla="*/ 3389226 f22 1"/>
                <a:gd name="f32" fmla="*/ 1591029 f21 1"/>
                <a:gd name="f33" fmla="*/ 1767810 f21 1"/>
                <a:gd name="f34" fmla="+- f23 0 f1"/>
                <a:gd name="f35" fmla="*/ f26 1 3389226"/>
                <a:gd name="f36" fmla="*/ f27 1 1767810"/>
                <a:gd name="f37" fmla="*/ f28 1 3389226"/>
                <a:gd name="f38" fmla="*/ f29 1 1767810"/>
                <a:gd name="f39" fmla="*/ f30 1 3389226"/>
                <a:gd name="f40" fmla="*/ f31 1 3389226"/>
                <a:gd name="f41" fmla="*/ f32 1 1767810"/>
                <a:gd name="f42" fmla="*/ f33 1 1767810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3389226" h="176781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352245"/>
            </a:solidFill>
            <a:ln w="25402" cap="flat">
              <a:solidFill>
                <a:srgbClr val="FFFFFF"/>
              </a:solidFill>
              <a:prstDash val="solid"/>
            </a:ln>
          </p:spPr>
          <p:txBody>
            <a:bodyPr vert="horz" wrap="square" lIns="131783" tIns="131783" rIns="131783" bIns="131783" anchor="ctr" anchorCtr="1" compatLnSpc="1">
              <a:noAutofit/>
            </a:bodyPr>
            <a:lstStyle/>
            <a:p>
              <a:pPr marL="0" marR="0" lvl="0" indent="0" algn="ctr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100" b="1" i="1" u="none" strike="noStrike" kern="1200" cap="none" spc="0" baseline="0">
                  <a:solidFill>
                    <a:srgbClr val="3FB9BD"/>
                  </a:solidFill>
                  <a:uFillTx/>
                  <a:latin typeface="Calibri"/>
                </a:rPr>
                <a:t>Recognition</a:t>
              </a:r>
              <a:r>
                <a:rPr lang="en-GB" sz="21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 – the foreign qualification has no substantial differences with regard to the purpose for which it is going to be used</a:t>
              </a:r>
              <a:endParaRPr lang="lv-LV" sz="21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69168" y="4591705"/>
            <a:ext cx="11056778" cy="122443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FB9BD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In Europe, academic and professional recognition is </a:t>
            </a:r>
            <a:r>
              <a:rPr lang="lv-LV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usually </a:t>
            </a:r>
            <a:r>
              <a: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separated </a:t>
            </a:r>
            <a:endParaRPr lang="lv-LV" sz="20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FB9BD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Lisbon Recognition Convention covers</a:t>
            </a:r>
            <a:r>
              <a:rPr lang="lv-LV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academic recognition and </a:t>
            </a:r>
            <a:r>
              <a:rPr lang="lv-LV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“academic recognition for professional purposes”</a:t>
            </a:r>
          </a:p>
          <a:p>
            <a:pPr marL="342900" marR="0" lvl="0" indent="-342900" algn="l" defTabSz="914400" rtl="0" fontAlgn="auto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FB9BD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EU directive(s) on professional recognition</a:t>
            </a:r>
            <a:r>
              <a:rPr lang="lv-LV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cover regulated professions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2191996" cy="1196748"/>
          </a:xfrm>
          <a:prstGeom prst="rect">
            <a:avLst/>
          </a:prstGeom>
          <a:solidFill>
            <a:srgbClr val="352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569168" y="26874"/>
            <a:ext cx="11056778" cy="1143000"/>
          </a:xfrm>
        </p:spPr>
        <p:txBody>
          <a:bodyPr anchorCtr="0">
            <a:noAutofit/>
          </a:bodyPr>
          <a:lstStyle/>
          <a:p>
            <a:pPr lvl="0" algn="l"/>
            <a:r>
              <a:rPr lang="en-US" sz="3600" b="1">
                <a:solidFill>
                  <a:srgbClr val="F86937"/>
                </a:solidFill>
              </a:rPr>
              <a:t>Professional recognition in regulated professions</a:t>
            </a:r>
            <a:br>
              <a:rPr lang="en-US" sz="3600" b="1">
                <a:solidFill>
                  <a:srgbClr val="F86937"/>
                </a:solidFill>
              </a:rPr>
            </a:br>
            <a:r>
              <a:rPr lang="en-US" sz="3600" b="1">
                <a:solidFill>
                  <a:srgbClr val="FFFFFF"/>
                </a:solidFill>
              </a:rPr>
              <a:t>Purpose of Directive 2005/36/EC</a:t>
            </a: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872" y="5679054"/>
            <a:ext cx="1865074" cy="11789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Content Placeholder 3"/>
          <p:cNvSpPr/>
          <p:nvPr/>
        </p:nvSpPr>
        <p:spPr>
          <a:xfrm>
            <a:off x="569168" y="1481328"/>
            <a:ext cx="11056778" cy="41977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221563"/>
              <a:gd name="f7" fmla="val 4525963"/>
              <a:gd name="f8" fmla="val 452596"/>
              <a:gd name="f9" fmla="val 202634"/>
              <a:gd name="f10" fmla="val 7768967"/>
              <a:gd name="f11" fmla="val 8018929"/>
              <a:gd name="f12" fmla="val 4073367"/>
              <a:gd name="f13" fmla="val 4323329"/>
              <a:gd name="f14" fmla="+- 0 0 -90"/>
              <a:gd name="f15" fmla="*/ f3 1 8221563"/>
              <a:gd name="f16" fmla="*/ f4 1 4525963"/>
              <a:gd name="f17" fmla="+- f7 0 f5"/>
              <a:gd name="f18" fmla="+- f6 0 f5"/>
              <a:gd name="f19" fmla="*/ f14 f0 1"/>
              <a:gd name="f20" fmla="*/ f18 1 8221563"/>
              <a:gd name="f21" fmla="*/ f17 1 4525963"/>
              <a:gd name="f22" fmla="*/ 0 f18 1"/>
              <a:gd name="f23" fmla="*/ 452596 f17 1"/>
              <a:gd name="f24" fmla="*/ 452596 f18 1"/>
              <a:gd name="f25" fmla="*/ 0 f17 1"/>
              <a:gd name="f26" fmla="*/ 7768967 f18 1"/>
              <a:gd name="f27" fmla="*/ 8221563 f18 1"/>
              <a:gd name="f28" fmla="*/ 4073367 f17 1"/>
              <a:gd name="f29" fmla="*/ 4525963 f17 1"/>
              <a:gd name="f30" fmla="*/ f19 1 f2"/>
              <a:gd name="f31" fmla="*/ f22 1 8221563"/>
              <a:gd name="f32" fmla="*/ f23 1 4525963"/>
              <a:gd name="f33" fmla="*/ f24 1 8221563"/>
              <a:gd name="f34" fmla="*/ f25 1 4525963"/>
              <a:gd name="f35" fmla="*/ f26 1 8221563"/>
              <a:gd name="f36" fmla="*/ f27 1 8221563"/>
              <a:gd name="f37" fmla="*/ f28 1 4525963"/>
              <a:gd name="f38" fmla="*/ f29 1 4525963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8221563" h="4525963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352245"/>
          </a:solidFill>
          <a:ln cap="flat">
            <a:noFill/>
            <a:prstDash val="solid"/>
          </a:ln>
        </p:spPr>
        <p:txBody>
          <a:bodyPr vert="horz" wrap="square" lIns="250673" tIns="250673" rIns="250673" bIns="250673" anchor="ctr" anchorCtr="0" compatLnSpc="1">
            <a:noAutofit/>
          </a:bodyPr>
          <a:lstStyle/>
          <a:p>
            <a:pPr marL="0" marR="0" lvl="0" indent="0" algn="just" defTabSz="1377945" rtl="0" fontAlgn="auto" hangingPunct="1">
              <a:lnSpc>
                <a:spcPct val="90000"/>
              </a:lnSpc>
              <a:spcBef>
                <a:spcPts val="0"/>
              </a:spcBef>
              <a:spcAft>
                <a:spcPts val="1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100" b="1" i="0" u="none" strike="noStrike" kern="1200" cap="none" spc="0" baseline="0">
                <a:solidFill>
                  <a:srgbClr val="3FB9BD"/>
                </a:solidFill>
                <a:uFillTx/>
                <a:latin typeface="Calibri"/>
              </a:rPr>
              <a:t>E</a:t>
            </a:r>
            <a:r>
              <a:rPr lang="en-US" sz="3100" b="1" i="0" u="none" strike="noStrike" kern="1200" cap="none" spc="0" baseline="0">
                <a:solidFill>
                  <a:srgbClr val="3FB9BD"/>
                </a:solidFill>
                <a:uFillTx/>
                <a:latin typeface="Calibri"/>
              </a:rPr>
              <a:t>stablishes rules </a:t>
            </a:r>
            <a:r>
              <a:rPr lang="en-US" sz="31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according to which a Member State which makes access to or pursuit of a regulated profession in its territory asking  specific professional qualifications  </a:t>
            </a:r>
            <a:r>
              <a:rPr lang="en-US" sz="3100" b="1" i="0" u="none" strike="noStrike" kern="1200" cap="none" spc="0" baseline="0">
                <a:solidFill>
                  <a:srgbClr val="3FB9BD"/>
                </a:solidFill>
                <a:uFillTx/>
                <a:latin typeface="Calibri"/>
              </a:rPr>
              <a:t>shall recognize professional qualifications obtained in one or more other Member States</a:t>
            </a:r>
            <a:r>
              <a:rPr lang="en-US" sz="3100" b="0" i="0" u="none" strike="noStrike" kern="1200" cap="none" spc="0" baseline="0">
                <a:solidFill>
                  <a:srgbClr val="3FB9BD"/>
                </a:solidFill>
                <a:uFillTx/>
                <a:latin typeface="Calibri"/>
              </a:rPr>
              <a:t> </a:t>
            </a:r>
            <a:r>
              <a:rPr lang="en-US" sz="31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and which allow the holder of the said qualifications to pursue the same profession there, for access to and pursuit of that profession.</a:t>
            </a:r>
            <a:endParaRPr lang="lv-LV" sz="31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58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2191996" cy="1196748"/>
          </a:xfrm>
          <a:prstGeom prst="rect">
            <a:avLst/>
          </a:prstGeom>
          <a:solidFill>
            <a:srgbClr val="352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569168" y="26874"/>
            <a:ext cx="9631292" cy="1143000"/>
          </a:xfrm>
        </p:spPr>
        <p:txBody>
          <a:bodyPr anchorCtr="0"/>
          <a:lstStyle/>
          <a:p>
            <a:pPr lvl="0" algn="l"/>
            <a:r>
              <a:rPr lang="en-US" b="1">
                <a:solidFill>
                  <a:srgbClr val="FFFFFF"/>
                </a:solidFill>
              </a:rPr>
              <a:t>Regulated professions</a:t>
            </a:r>
            <a:endParaRPr lang="lv-LV" b="1">
              <a:solidFill>
                <a:srgbClr val="FFFFFF"/>
              </a:solidFill>
              <a:latin typeface="Helvetica" pitchFamily="34"/>
              <a:cs typeface="Helvetica" pitchFamily="34"/>
            </a:endParaRP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872" y="5679054"/>
            <a:ext cx="1865074" cy="1178945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569168" y="1415820"/>
          <a:ext cx="11056778" cy="4267200"/>
        </p:xfrm>
        <a:graphic>
          <a:graphicData uri="http://schemas.openxmlformats.org/drawingml/2006/table">
            <a:tbl>
              <a:tblPr firstRow="1" bandRow="1">
                <a:effectLst/>
                <a:tableStyleId>{17292A2E-F333-43FB-9621-5CBBE7FDCDCB}</a:tableStyleId>
              </a:tblPr>
              <a:tblGrid>
                <a:gridCol w="6858000"/>
                <a:gridCol w="4198778"/>
              </a:tblGrid>
              <a:tr h="493894">
                <a:tc>
                  <a:txBody>
                    <a:bodyPr/>
                    <a:lstStyle/>
                    <a:p>
                      <a:pPr lvl="0"/>
                      <a:r>
                        <a:rPr lang="en-US" sz="2800"/>
                        <a:t>Definition in directive 36/2005</a:t>
                      </a:r>
                    </a:p>
                  </a:txBody>
                  <a:tcPr>
                    <a:solidFill>
                      <a:srgbClr val="352245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800"/>
                        <a:t>Free definition</a:t>
                      </a:r>
                    </a:p>
                  </a:txBody>
                  <a:tcPr>
                    <a:solidFill>
                      <a:srgbClr val="352245"/>
                    </a:solidFill>
                  </a:tcPr>
                </a:tc>
              </a:tr>
              <a:tr h="2307726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v-LV" sz="2400" b="1">
                          <a:solidFill>
                            <a:srgbClr val="3FB9BD"/>
                          </a:solidFill>
                        </a:rPr>
                        <a:t>R</a:t>
                      </a:r>
                      <a:r>
                        <a:rPr lang="en-US" sz="2400" b="1">
                          <a:solidFill>
                            <a:srgbClr val="3FB9BD"/>
                          </a:solidFill>
                        </a:rPr>
                        <a:t>egulated profession: </a:t>
                      </a:r>
                      <a:r>
                        <a:rPr lang="en-US" sz="2400"/>
                        <a:t>a professional activity or group of professional</a:t>
                      </a:r>
                      <a:r>
                        <a:rPr lang="lv-LV" sz="2400"/>
                        <a:t> </a:t>
                      </a:r>
                      <a:r>
                        <a:rPr lang="en-US" sz="2400"/>
                        <a:t>activities, access to which, the pursuit of which, or one of the</a:t>
                      </a:r>
                      <a:r>
                        <a:rPr lang="lv-LV" sz="2400"/>
                        <a:t> </a:t>
                      </a:r>
                      <a:r>
                        <a:rPr lang="en-US" sz="2400"/>
                        <a:t>modes of pursuit of which is subject, directly or indirectly, by virtue</a:t>
                      </a:r>
                      <a:r>
                        <a:rPr lang="lv-LV" sz="2400"/>
                        <a:t> </a:t>
                      </a:r>
                      <a:r>
                        <a:rPr lang="en-US" sz="2400"/>
                        <a:t>of legislative, regulatory or administrative provisions to the</a:t>
                      </a:r>
                      <a:r>
                        <a:rPr lang="lv-LV" sz="2400"/>
                        <a:t> </a:t>
                      </a:r>
                      <a:r>
                        <a:rPr lang="en-US" sz="2400"/>
                        <a:t>possession of specific professional qualifications; in particular, the</a:t>
                      </a:r>
                      <a:r>
                        <a:rPr lang="lv-LV" sz="2400"/>
                        <a:t> </a:t>
                      </a:r>
                      <a:r>
                        <a:rPr lang="en-US" sz="2400"/>
                        <a:t>use of a professional title limited by legislative, regulatory or</a:t>
                      </a:r>
                      <a:r>
                        <a:rPr lang="lv-LV" sz="2400"/>
                        <a:t> </a:t>
                      </a:r>
                      <a:r>
                        <a:rPr lang="en-US" sz="2400"/>
                        <a:t>administrative provisions to holders of a given professional qualification</a:t>
                      </a:r>
                      <a:r>
                        <a:rPr lang="lv-LV" sz="2400"/>
                        <a:t> </a:t>
                      </a:r>
                      <a:r>
                        <a:rPr lang="en-US" sz="2400"/>
                        <a:t>shall constitute a mode of pursuit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v-LV" sz="2400" b="1">
                          <a:solidFill>
                            <a:srgbClr val="3FB9BD"/>
                          </a:solidFill>
                        </a:rPr>
                        <a:t>R</a:t>
                      </a:r>
                      <a:r>
                        <a:rPr lang="en-US" sz="2400" b="1">
                          <a:solidFill>
                            <a:srgbClr val="3FB9BD"/>
                          </a:solidFill>
                        </a:rPr>
                        <a:t>egulated profession</a:t>
                      </a:r>
                      <a:r>
                        <a:rPr lang="lv-LV" sz="2400" b="1">
                          <a:solidFill>
                            <a:srgbClr val="3FB9BD"/>
                          </a:solidFill>
                        </a:rPr>
                        <a:t>:                   </a:t>
                      </a:r>
                      <a:r>
                        <a:rPr lang="en-US" sz="2400" b="1">
                          <a:solidFill>
                            <a:srgbClr val="3FB9BD"/>
                          </a:solidFill>
                        </a:rPr>
                        <a:t> </a:t>
                      </a:r>
                      <a:r>
                        <a:rPr lang="en-US" sz="2400"/>
                        <a:t>a profession to be employed </a:t>
                      </a:r>
                      <a:r>
                        <a:rPr lang="en-GB" sz="2400"/>
                        <a:t>(practise) </a:t>
                      </a:r>
                      <a:r>
                        <a:rPr lang="en-US" sz="2400"/>
                        <a:t>in it person need definite type of education or evidence of professional qualification</a:t>
                      </a:r>
                    </a:p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lv-LV" sz="2400" kern="120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/>
                      <a:endParaRPr lang="lv-LV" sz="24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96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2191996" cy="1196748"/>
          </a:xfrm>
          <a:prstGeom prst="rect">
            <a:avLst/>
          </a:prstGeom>
          <a:solidFill>
            <a:srgbClr val="352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569168" y="26874"/>
            <a:ext cx="9631292" cy="1143000"/>
          </a:xfrm>
        </p:spPr>
        <p:txBody>
          <a:bodyPr anchorCtr="0"/>
          <a:lstStyle/>
          <a:p>
            <a:pPr lvl="0" algn="l"/>
            <a:r>
              <a:rPr lang="en-US" b="1">
                <a:solidFill>
                  <a:srgbClr val="FFFFFF"/>
                </a:solidFill>
              </a:rPr>
              <a:t>Regulated professions in Latvia (69)</a:t>
            </a:r>
            <a:endParaRPr lang="lv-LV" b="1">
              <a:solidFill>
                <a:srgbClr val="FFFFFF"/>
              </a:solidFill>
              <a:latin typeface="Helvetica" pitchFamily="34"/>
              <a:cs typeface="Helvetica" pitchFamily="34"/>
            </a:endParaRP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872" y="5679054"/>
            <a:ext cx="1865074" cy="1178945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5" name="Content Placeholder 3"/>
          <p:cNvGraphicFramePr>
            <a:graphicFrameLocks noGrp="1"/>
          </p:cNvGraphicFramePr>
          <p:nvPr/>
        </p:nvGraphicFramePr>
        <p:xfrm>
          <a:off x="559832" y="1223631"/>
          <a:ext cx="11187399" cy="5440680"/>
        </p:xfrm>
        <a:graphic>
          <a:graphicData uri="http://schemas.openxmlformats.org/drawingml/2006/table">
            <a:tbl>
              <a:tblPr firstRow="1" bandRow="1">
                <a:effectLst/>
                <a:tableStyleId>{17292A2E-F333-43FB-9621-5CBBE7FDCDCB}</a:tableStyleId>
              </a:tblPr>
              <a:tblGrid>
                <a:gridCol w="3729133"/>
                <a:gridCol w="3729133"/>
                <a:gridCol w="3729133"/>
              </a:tblGrid>
              <a:tr h="375662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2000" dirty="0">
                          <a:solidFill>
                            <a:srgbClr val="FFFFFF"/>
                          </a:solidFill>
                        </a:rPr>
                        <a:t>Transport</a:t>
                      </a:r>
                    </a:p>
                  </a:txBody>
                  <a:tcPr>
                    <a:solidFill>
                      <a:srgbClr val="3522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2000">
                          <a:solidFill>
                            <a:srgbClr val="FFFFFF"/>
                          </a:solidFill>
                        </a:rPr>
                        <a:t>Health care</a:t>
                      </a:r>
                    </a:p>
                  </a:txBody>
                  <a:tcPr>
                    <a:solidFill>
                      <a:srgbClr val="3522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2000">
                          <a:solidFill>
                            <a:srgbClr val="FFFFFF"/>
                          </a:solidFill>
                        </a:rPr>
                        <a:t>Others</a:t>
                      </a:r>
                    </a:p>
                  </a:txBody>
                  <a:tcPr>
                    <a:solidFill>
                      <a:srgbClr val="352245"/>
                    </a:solidFill>
                  </a:tcPr>
                </a:tc>
              </a:tr>
              <a:tr h="2307726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</a:rPr>
                        <a:t>Driver of power-driven vehicle</a:t>
                      </a:r>
                      <a:endParaRPr lang="lv-LV" sz="1300" b="1">
                        <a:solidFill>
                          <a:srgbClr val="000000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</a:rPr>
                        <a:t>Driver of a vehicle carrying dangerous goods by road</a:t>
                      </a:r>
                      <a:endParaRPr lang="lv-LV" sz="1300" b="1">
                        <a:solidFill>
                          <a:srgbClr val="000000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</a:rPr>
                        <a:t>Engine driver – instructor</a:t>
                      </a:r>
                      <a:endParaRPr lang="lv-LV" sz="1300" b="1">
                        <a:solidFill>
                          <a:srgbClr val="000000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</a:rPr>
                        <a:t>Engine driver (machinist)</a:t>
                      </a:r>
                      <a:endParaRPr lang="lv-LV" sz="1300" b="1">
                        <a:solidFill>
                          <a:srgbClr val="000000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</a:rPr>
                        <a:t>Engine – driver`s assistant</a:t>
                      </a:r>
                      <a:endParaRPr lang="lv-LV" sz="1300" b="1">
                        <a:solidFill>
                          <a:srgbClr val="000000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</a:rPr>
                        <a:t>Master (of the ship)</a:t>
                      </a:r>
                      <a:endParaRPr lang="lv-LV" sz="1300" b="1">
                        <a:solidFill>
                          <a:srgbClr val="000000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</a:rPr>
                        <a:t>Ship`s engineer</a:t>
                      </a:r>
                      <a:endParaRPr lang="lv-LV" sz="1300" b="1">
                        <a:solidFill>
                          <a:srgbClr val="000000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</a:rPr>
                        <a:t>Sailor</a:t>
                      </a:r>
                      <a:endParaRPr lang="lv-LV" sz="1300" b="1">
                        <a:solidFill>
                          <a:srgbClr val="000000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</a:rPr>
                        <a:t>Radio specialist(in maritime)</a:t>
                      </a:r>
                      <a:endParaRPr lang="lv-LV" sz="1300" b="1">
                        <a:solidFill>
                          <a:srgbClr val="000000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</a:rPr>
                        <a:t>Pilot</a:t>
                      </a:r>
                      <a:endParaRPr lang="lv-LV" sz="1300" b="1">
                        <a:solidFill>
                          <a:srgbClr val="000000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</a:rPr>
                        <a:t>Flight navigator</a:t>
                      </a:r>
                      <a:endParaRPr lang="lv-LV" sz="1300" b="1">
                        <a:solidFill>
                          <a:srgbClr val="000000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</a:rPr>
                        <a:t>Pilot radiotelephone operator</a:t>
                      </a:r>
                      <a:endParaRPr lang="lv-LV" sz="1300" b="1">
                        <a:solidFill>
                          <a:srgbClr val="000000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</a:rPr>
                        <a:t>Cockpit flight engineer</a:t>
                      </a:r>
                      <a:endParaRPr lang="lv-LV" sz="1300" b="1">
                        <a:solidFill>
                          <a:srgbClr val="000000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</a:rPr>
                        <a:t>Air traffic controller</a:t>
                      </a:r>
                      <a:endParaRPr lang="lv-LV" sz="1300" b="1">
                        <a:solidFill>
                          <a:srgbClr val="000000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</a:rPr>
                        <a:t>Civil aviation security inspector</a:t>
                      </a:r>
                      <a:endParaRPr lang="lv-LV" sz="1300" b="1">
                        <a:solidFill>
                          <a:srgbClr val="000000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</a:rPr>
                        <a:t>Aircraft technical maintenance specialist</a:t>
                      </a:r>
                      <a:endParaRPr lang="lv-LV" sz="1300" b="1">
                        <a:solidFill>
                          <a:srgbClr val="000000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</a:rPr>
                        <a:t>Consultant of dangerous goods transportation</a:t>
                      </a:r>
                      <a:endParaRPr lang="lv-LV" sz="13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</a:rPr>
                        <a:t>Medical Doctor</a:t>
                      </a:r>
                      <a:endParaRPr lang="lv-LV" sz="1300" b="1">
                        <a:solidFill>
                          <a:srgbClr val="000000"/>
                        </a:solidFill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</a:rPr>
                        <a:t>Dentist</a:t>
                      </a:r>
                      <a:endParaRPr lang="lv-LV" sz="1300" b="1">
                        <a:solidFill>
                          <a:srgbClr val="000000"/>
                        </a:solidFill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</a:rPr>
                        <a:t>Pharmacist</a:t>
                      </a:r>
                      <a:endParaRPr lang="lv-LV" sz="1300" b="1">
                        <a:solidFill>
                          <a:srgbClr val="000000"/>
                        </a:solidFill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</a:rPr>
                        <a:t>Nurse of general care</a:t>
                      </a:r>
                      <a:endParaRPr lang="lv-LV" sz="1300" b="1">
                        <a:solidFill>
                          <a:srgbClr val="000000"/>
                        </a:solidFill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</a:rPr>
                        <a:t>Midwife</a:t>
                      </a:r>
                      <a:endParaRPr lang="lv-LV" sz="1300" b="1">
                        <a:solidFill>
                          <a:srgbClr val="000000"/>
                        </a:solidFill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</a:rPr>
                        <a:t>Doctor assistant</a:t>
                      </a:r>
                      <a:endParaRPr lang="lv-LV" sz="1300" b="1">
                        <a:solidFill>
                          <a:srgbClr val="000000"/>
                        </a:solidFill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</a:rPr>
                        <a:t>Pharmacist`s assistant</a:t>
                      </a:r>
                      <a:endParaRPr lang="lv-LV" sz="1300" b="1">
                        <a:solidFill>
                          <a:srgbClr val="000000"/>
                        </a:solidFill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</a:rPr>
                        <a:t>Laboratory assistant</a:t>
                      </a:r>
                      <a:endParaRPr lang="lv-LV" sz="1300" b="1">
                        <a:solidFill>
                          <a:srgbClr val="000000"/>
                        </a:solidFill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</a:rPr>
                        <a:t>Dental technician</a:t>
                      </a:r>
                      <a:endParaRPr lang="lv-LV" sz="1300" b="1">
                        <a:solidFill>
                          <a:srgbClr val="000000"/>
                        </a:solidFill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</a:rPr>
                        <a:t>Dental hygienist</a:t>
                      </a:r>
                      <a:endParaRPr lang="lv-LV" sz="1300" b="1">
                        <a:solidFill>
                          <a:srgbClr val="000000"/>
                        </a:solidFill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</a:rPr>
                        <a:t>Physiotherapist</a:t>
                      </a:r>
                      <a:endParaRPr lang="lv-LV" sz="1300" b="1">
                        <a:solidFill>
                          <a:srgbClr val="000000"/>
                        </a:solidFill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</a:rPr>
                        <a:t>Ergo therapist</a:t>
                      </a:r>
                      <a:endParaRPr lang="lv-LV" sz="1300" b="1">
                        <a:solidFill>
                          <a:srgbClr val="000000"/>
                        </a:solidFill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</a:rPr>
                        <a:t>Optometrist;</a:t>
                      </a:r>
                      <a:endParaRPr lang="lv-LV" sz="1300" b="1">
                        <a:solidFill>
                          <a:srgbClr val="000000"/>
                        </a:solidFill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</a:rPr>
                        <a:t>Physiotherapist`s assistant</a:t>
                      </a:r>
                      <a:endParaRPr lang="lv-LV" sz="1300" b="1">
                        <a:solidFill>
                          <a:srgbClr val="000000"/>
                        </a:solidFill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</a:rPr>
                        <a:t>Ergo therapist’s assistant</a:t>
                      </a:r>
                      <a:endParaRPr lang="lv-LV" sz="1300" b="1">
                        <a:solidFill>
                          <a:srgbClr val="000000"/>
                        </a:solidFill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</a:rPr>
                        <a:t>Hippo therapist</a:t>
                      </a:r>
                      <a:endParaRPr lang="lv-LV" sz="1300" b="1">
                        <a:solidFill>
                          <a:srgbClr val="000000"/>
                        </a:solidFill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</a:rPr>
                        <a:t>Hippo therapist`s assistant</a:t>
                      </a:r>
                      <a:endParaRPr lang="lv-LV" sz="1300" b="1">
                        <a:solidFill>
                          <a:srgbClr val="000000"/>
                        </a:solidFill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</a:rPr>
                        <a:t>Technical orthopaedist</a:t>
                      </a:r>
                      <a:endParaRPr lang="lv-LV" sz="1300" b="1">
                        <a:solidFill>
                          <a:srgbClr val="000000"/>
                        </a:solidFill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</a:rPr>
                        <a:t>Cosmetician</a:t>
                      </a:r>
                      <a:endParaRPr lang="lv-LV" sz="1300" b="1">
                        <a:solidFill>
                          <a:srgbClr val="000000"/>
                        </a:solidFill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</a:rPr>
                        <a:t>Dentist assistant</a:t>
                      </a:r>
                      <a:endParaRPr lang="lv-LV" sz="1300" b="1">
                        <a:solidFill>
                          <a:srgbClr val="000000"/>
                        </a:solidFill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</a:rPr>
                        <a:t>Nurse in dentistry</a:t>
                      </a:r>
                      <a:endParaRPr lang="lv-LV" sz="1300" b="1">
                        <a:solidFill>
                          <a:srgbClr val="000000"/>
                        </a:solidFill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</a:rPr>
                        <a:t>Speech therapist</a:t>
                      </a:r>
                      <a:endParaRPr lang="lv-LV" sz="1300" b="1">
                        <a:solidFill>
                          <a:srgbClr val="000000"/>
                        </a:solidFill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</a:rPr>
                        <a:t>Radiologist`s assistant</a:t>
                      </a:r>
                      <a:endParaRPr lang="lv-LV" sz="1300" b="1">
                        <a:solidFill>
                          <a:srgbClr val="000000"/>
                        </a:solidFill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</a:rPr>
                        <a:t>Nutrition specialist</a:t>
                      </a:r>
                      <a:endParaRPr lang="lv-LV" sz="1300" b="1">
                        <a:solidFill>
                          <a:srgbClr val="000000"/>
                        </a:solidFill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  <a:p>
                      <a:pPr lvl="0">
                        <a:lnSpc>
                          <a:spcPct val="100000"/>
                        </a:lnSpc>
                      </a:pPr>
                      <a:endParaRPr lang="lv-LV" sz="13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</a:rPr>
                        <a:t>Architect</a:t>
                      </a:r>
                      <a:endParaRPr lang="lv-LV" sz="1300" b="1" dirty="0">
                        <a:solidFill>
                          <a:srgbClr val="000000"/>
                        </a:solidFill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</a:rPr>
                        <a:t>Construction work manager</a:t>
                      </a:r>
                      <a:endParaRPr lang="lv-LV" sz="1300" b="1" dirty="0">
                        <a:solidFill>
                          <a:srgbClr val="000000"/>
                        </a:solidFill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</a:rPr>
                        <a:t>Construction technician</a:t>
                      </a:r>
                      <a:endParaRPr lang="lv-LV" sz="1300" b="1" dirty="0">
                        <a:solidFill>
                          <a:srgbClr val="000000"/>
                        </a:solidFill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</a:rPr>
                        <a:t>Veterinarian</a:t>
                      </a:r>
                      <a:endParaRPr lang="lv-LV" sz="1300" b="1" dirty="0">
                        <a:solidFill>
                          <a:srgbClr val="000000"/>
                        </a:solidFill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</a:rPr>
                        <a:t>Teacher</a:t>
                      </a:r>
                      <a:endParaRPr lang="lv-LV" sz="1300" b="1" dirty="0">
                        <a:solidFill>
                          <a:srgbClr val="000000"/>
                        </a:solidFill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</a:rPr>
                        <a:t>Sport specialists</a:t>
                      </a:r>
                      <a:endParaRPr lang="lv-LV" sz="1300" b="1" dirty="0">
                        <a:solidFill>
                          <a:srgbClr val="000000"/>
                        </a:solidFill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</a:rPr>
                        <a:t>Electrical engineer</a:t>
                      </a:r>
                      <a:endParaRPr lang="lv-LV" sz="1300" b="1" dirty="0">
                        <a:solidFill>
                          <a:srgbClr val="000000"/>
                        </a:solidFill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</a:rPr>
                        <a:t>Electric mounter</a:t>
                      </a:r>
                      <a:endParaRPr lang="lv-LV" sz="1300" b="1" dirty="0">
                        <a:solidFill>
                          <a:srgbClr val="000000"/>
                        </a:solidFill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</a:rPr>
                        <a:t>Electro technician</a:t>
                      </a:r>
                      <a:endParaRPr lang="lv-LV" sz="1300" b="1" dirty="0">
                        <a:solidFill>
                          <a:srgbClr val="000000"/>
                        </a:solidFill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00" b="1" dirty="0" err="1" smtClean="0">
                          <a:solidFill>
                            <a:srgbClr val="000000"/>
                          </a:solidFill>
                        </a:rPr>
                        <a:t>Advocate</a:t>
                      </a:r>
                      <a:endParaRPr lang="lv-LV" sz="1300" b="1" dirty="0">
                        <a:solidFill>
                          <a:srgbClr val="000000"/>
                        </a:solidFill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</a:rPr>
                        <a:t>Sworn auditor</a:t>
                      </a:r>
                      <a:endParaRPr lang="lv-LV" sz="1300" b="1" dirty="0">
                        <a:solidFill>
                          <a:srgbClr val="000000"/>
                        </a:solidFill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</a:rPr>
                        <a:t>Sworn land surveyor</a:t>
                      </a:r>
                      <a:endParaRPr lang="lv-LV" sz="1300" b="1" dirty="0">
                        <a:solidFill>
                          <a:srgbClr val="000000"/>
                        </a:solidFill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</a:rPr>
                        <a:t>Estate surveyor</a:t>
                      </a:r>
                      <a:endParaRPr lang="lv-LV" sz="1300" b="1" dirty="0">
                        <a:solidFill>
                          <a:srgbClr val="000000"/>
                        </a:solidFill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</a:rPr>
                        <a:t>Welder of metallic materials</a:t>
                      </a:r>
                      <a:endParaRPr lang="lv-LV" sz="1300" b="1" dirty="0">
                        <a:solidFill>
                          <a:srgbClr val="000000"/>
                        </a:solidFill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 err="1" smtClean="0">
                          <a:solidFill>
                            <a:srgbClr val="000000"/>
                          </a:solidFill>
                        </a:rPr>
                        <a:t>Defe</a:t>
                      </a:r>
                      <a:r>
                        <a:rPr lang="lv-LV" sz="1300" b="1" dirty="0" smtClean="0">
                          <a:solidFill>
                            <a:srgbClr val="000000"/>
                          </a:solidFill>
                        </a:rPr>
                        <a:t>c</a:t>
                      </a:r>
                      <a:r>
                        <a:rPr lang="en-GB" sz="1300" b="1" dirty="0" err="1" smtClean="0">
                          <a:solidFill>
                            <a:srgbClr val="000000"/>
                          </a:solidFill>
                        </a:rPr>
                        <a:t>toskopist</a:t>
                      </a:r>
                      <a:endParaRPr lang="lv-LV" sz="1300" b="1" dirty="0">
                        <a:solidFill>
                          <a:srgbClr val="000000"/>
                        </a:solidFill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</a:rPr>
                        <a:t>Tourist guide</a:t>
                      </a:r>
                      <a:endParaRPr lang="lv-LV" sz="1300" b="1" dirty="0">
                        <a:solidFill>
                          <a:srgbClr val="000000"/>
                        </a:solidFill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</a:rPr>
                        <a:t>Detective</a:t>
                      </a:r>
                      <a:endParaRPr lang="lv-LV" sz="1300" b="1" dirty="0">
                        <a:solidFill>
                          <a:srgbClr val="000000"/>
                        </a:solidFill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</a:rPr>
                        <a:t>Security officer</a:t>
                      </a:r>
                      <a:endParaRPr lang="lv-LV" sz="1300" b="1" dirty="0">
                        <a:solidFill>
                          <a:srgbClr val="000000"/>
                        </a:solidFill>
                        <a:latin typeface="Times New Roman" pitchFamily="18"/>
                        <a:ea typeface="Times New Roman" pitchFamily="18"/>
                        <a:cs typeface="Times New Roman" pitchFamily="18"/>
                      </a:endParaRPr>
                    </a:p>
                    <a:p>
                      <a:pPr lvl="0">
                        <a:lnSpc>
                          <a:spcPct val="100000"/>
                        </a:lnSpc>
                      </a:pPr>
                      <a:endParaRPr lang="lv-LV" sz="13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92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2191996" cy="1196748"/>
          </a:xfrm>
          <a:prstGeom prst="rect">
            <a:avLst/>
          </a:prstGeom>
          <a:solidFill>
            <a:srgbClr val="352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569168" y="26874"/>
            <a:ext cx="11056778" cy="1143000"/>
          </a:xfrm>
        </p:spPr>
        <p:txBody>
          <a:bodyPr anchorCtr="0">
            <a:normAutofit fontScale="90000"/>
          </a:bodyPr>
          <a:lstStyle/>
          <a:p>
            <a:pPr lvl="0" algn="l"/>
            <a:r>
              <a:rPr lang="en-US" sz="4000" b="1">
                <a:solidFill>
                  <a:srgbClr val="F86937"/>
                </a:solidFill>
              </a:rPr>
              <a:t>Dental practitioners </a:t>
            </a:r>
            <a:r>
              <a:rPr lang="en-US" sz="4000" b="1">
                <a:solidFill>
                  <a:srgbClr val="FFFFFF"/>
                </a:solidFill>
              </a:rPr>
              <a:t>(example from directive 36/2005/EC)</a:t>
            </a: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872" y="5679054"/>
            <a:ext cx="1865074" cy="11789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Content Placeholder 1"/>
          <p:cNvSpPr txBox="1"/>
          <p:nvPr/>
        </p:nvSpPr>
        <p:spPr>
          <a:xfrm>
            <a:off x="569168" y="1652686"/>
            <a:ext cx="10888821" cy="41602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1" i="0" u="none" strike="noStrike" kern="1200" cap="none" spc="0" baseline="0">
                <a:solidFill>
                  <a:srgbClr val="3FB9BD"/>
                </a:solidFill>
                <a:uFillTx/>
                <a:latin typeface="Calibri"/>
              </a:rPr>
              <a:t>Basic dental training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B9BD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Admission requirement:  certificate giving rights to study in university,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B9BD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At least 5 years full time theoretical and practical studies covering at least programme in annex 5.3.1</a:t>
            </a:r>
            <a:endParaRPr lang="lv-LV" sz="2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1" i="0" u="none" strike="noStrike" kern="1200" cap="none" spc="0" baseline="0">
                <a:solidFill>
                  <a:srgbClr val="3FB9BD"/>
                </a:solidFill>
                <a:uFillTx/>
                <a:latin typeface="Calibri"/>
              </a:rPr>
              <a:t>Specialist dental training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B9BD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Admission requirement: 5 years studies in dentistry should be completed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B9BD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Placement: university or medical teaching hospital, or health establishment 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B9BD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Length: not less than 3 years</a:t>
            </a:r>
          </a:p>
        </p:txBody>
      </p:sp>
    </p:spTree>
    <p:extLst>
      <p:ext uri="{BB962C8B-B14F-4D97-AF65-F5344CB8AC3E}">
        <p14:creationId xmlns:p14="http://schemas.microsoft.com/office/powerpoint/2010/main" val="312866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2191996" cy="1196748"/>
          </a:xfrm>
          <a:prstGeom prst="rect">
            <a:avLst/>
          </a:prstGeom>
          <a:solidFill>
            <a:srgbClr val="352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569168" y="26874"/>
            <a:ext cx="11056778" cy="1143000"/>
          </a:xfrm>
        </p:spPr>
        <p:txBody>
          <a:bodyPr anchorCtr="0"/>
          <a:lstStyle/>
          <a:p>
            <a:pPr lvl="0" algn="l"/>
            <a:r>
              <a:rPr lang="en-US" b="1">
                <a:solidFill>
                  <a:srgbClr val="FFFFFF"/>
                </a:solidFill>
              </a:rPr>
              <a:t>Bologna process</a:t>
            </a:r>
            <a:endParaRPr lang="lv-LV" b="1">
              <a:solidFill>
                <a:srgbClr val="FFFFFF"/>
              </a:solidFill>
              <a:latin typeface="Helvetica" pitchFamily="34"/>
              <a:cs typeface="Helvetica" pitchFamily="34"/>
            </a:endParaRP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872" y="5679054"/>
            <a:ext cx="1865074" cy="1178945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5" name="Diagram 8"/>
          <p:cNvGrpSpPr/>
          <p:nvPr/>
        </p:nvGrpSpPr>
        <p:grpSpPr>
          <a:xfrm>
            <a:off x="3575" y="2093875"/>
            <a:ext cx="12184855" cy="3583780"/>
            <a:chOff x="3575" y="2093875"/>
            <a:chExt cx="12184855" cy="3583780"/>
          </a:xfrm>
        </p:grpSpPr>
        <p:sp>
          <p:nvSpPr>
            <p:cNvPr id="6" name="Freeform 5"/>
            <p:cNvSpPr/>
            <p:nvPr/>
          </p:nvSpPr>
          <p:spPr>
            <a:xfrm>
              <a:off x="3575" y="2093875"/>
              <a:ext cx="3583780" cy="35837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83781"/>
                <a:gd name="f7" fmla="val 1791891"/>
                <a:gd name="f8" fmla="val 802257"/>
                <a:gd name="f9" fmla="val 2781525"/>
                <a:gd name="f10" fmla="val 3583782"/>
                <a:gd name="f11" fmla="+- 0 0 -90"/>
                <a:gd name="f12" fmla="*/ f3 1 3583781"/>
                <a:gd name="f13" fmla="*/ f4 1 3583781"/>
                <a:gd name="f14" fmla="val f5"/>
                <a:gd name="f15" fmla="val f6"/>
                <a:gd name="f16" fmla="*/ f11 f0 1"/>
                <a:gd name="f17" fmla="+- f15 0 f14"/>
                <a:gd name="f18" fmla="*/ f16 1 f2"/>
                <a:gd name="f19" fmla="*/ f17 1 3583781"/>
                <a:gd name="f20" fmla="*/ 0 f17 1"/>
                <a:gd name="f21" fmla="*/ 1791891 f17 1"/>
                <a:gd name="f22" fmla="*/ 3583782 f17 1"/>
                <a:gd name="f23" fmla="+- f18 0 f1"/>
                <a:gd name="f24" fmla="*/ f20 1 3583781"/>
                <a:gd name="f25" fmla="*/ f21 1 3583781"/>
                <a:gd name="f26" fmla="*/ f22 1 3583781"/>
                <a:gd name="f27" fmla="*/ f14 1 f19"/>
                <a:gd name="f28" fmla="*/ f15 1 f19"/>
                <a:gd name="f29" fmla="*/ f24 1 f19"/>
                <a:gd name="f30" fmla="*/ f25 1 f19"/>
                <a:gd name="f31" fmla="*/ f26 1 f19"/>
                <a:gd name="f32" fmla="*/ f27 f12 1"/>
                <a:gd name="f33" fmla="*/ f28 f12 1"/>
                <a:gd name="f34" fmla="*/ f28 f13 1"/>
                <a:gd name="f35" fmla="*/ f27 f13 1"/>
                <a:gd name="f36" fmla="*/ f29 f12 1"/>
                <a:gd name="f37" fmla="*/ f30 f13 1"/>
                <a:gd name="f38" fmla="*/ f30 f12 1"/>
                <a:gd name="f39" fmla="*/ f29 f13 1"/>
                <a:gd name="f40" fmla="*/ f31 f12 1"/>
                <a:gd name="f41" fmla="*/ f31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6" y="f37"/>
                </a:cxn>
                <a:cxn ang="f23">
                  <a:pos x="f38" y="f39"/>
                </a:cxn>
                <a:cxn ang="f23">
                  <a:pos x="f40" y="f37"/>
                </a:cxn>
                <a:cxn ang="f23">
                  <a:pos x="f38" y="f41"/>
                </a:cxn>
                <a:cxn ang="f23">
                  <a:pos x="f36" y="f37"/>
                </a:cxn>
              </a:cxnLst>
              <a:rect l="f32" t="f35" r="f33" b="f34"/>
              <a:pathLst>
                <a:path w="3583781" h="3583781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2F1E3E">
                <a:alpha val="50000"/>
              </a:srgbClr>
            </a:solidFill>
            <a:ln w="25402" cap="flat">
              <a:solidFill>
                <a:srgbClr val="FFFFFF"/>
              </a:solidFill>
              <a:prstDash val="solid"/>
            </a:ln>
          </p:spPr>
          <p:txBody>
            <a:bodyPr vert="horz" wrap="square" lIns="722055" tIns="550231" rIns="722055" bIns="550231" anchor="ctr" anchorCtr="1" compatLnSpc="1">
              <a:noAutofit/>
            </a:bodyPr>
            <a:lstStyle/>
            <a:p>
              <a:pPr marL="0" marR="0" lvl="0" indent="0" algn="ctr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Just a few systems had a long tradition of Bachelor-Master structure</a:t>
              </a:r>
              <a:endParaRPr lang="lv-LV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870594" y="2093875"/>
              <a:ext cx="3583780" cy="35837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83781"/>
                <a:gd name="f7" fmla="val 1791891"/>
                <a:gd name="f8" fmla="val 802257"/>
                <a:gd name="f9" fmla="val 2781525"/>
                <a:gd name="f10" fmla="val 3583782"/>
                <a:gd name="f11" fmla="+- 0 0 -90"/>
                <a:gd name="f12" fmla="*/ f3 1 3583781"/>
                <a:gd name="f13" fmla="*/ f4 1 3583781"/>
                <a:gd name="f14" fmla="val f5"/>
                <a:gd name="f15" fmla="val f6"/>
                <a:gd name="f16" fmla="*/ f11 f0 1"/>
                <a:gd name="f17" fmla="+- f15 0 f14"/>
                <a:gd name="f18" fmla="*/ f16 1 f2"/>
                <a:gd name="f19" fmla="*/ f17 1 3583781"/>
                <a:gd name="f20" fmla="*/ 0 f17 1"/>
                <a:gd name="f21" fmla="*/ 1791891 f17 1"/>
                <a:gd name="f22" fmla="*/ 3583782 f17 1"/>
                <a:gd name="f23" fmla="+- f18 0 f1"/>
                <a:gd name="f24" fmla="*/ f20 1 3583781"/>
                <a:gd name="f25" fmla="*/ f21 1 3583781"/>
                <a:gd name="f26" fmla="*/ f22 1 3583781"/>
                <a:gd name="f27" fmla="*/ f14 1 f19"/>
                <a:gd name="f28" fmla="*/ f15 1 f19"/>
                <a:gd name="f29" fmla="*/ f24 1 f19"/>
                <a:gd name="f30" fmla="*/ f25 1 f19"/>
                <a:gd name="f31" fmla="*/ f26 1 f19"/>
                <a:gd name="f32" fmla="*/ f27 f12 1"/>
                <a:gd name="f33" fmla="*/ f28 f12 1"/>
                <a:gd name="f34" fmla="*/ f28 f13 1"/>
                <a:gd name="f35" fmla="*/ f27 f13 1"/>
                <a:gd name="f36" fmla="*/ f29 f12 1"/>
                <a:gd name="f37" fmla="*/ f30 f13 1"/>
                <a:gd name="f38" fmla="*/ f30 f12 1"/>
                <a:gd name="f39" fmla="*/ f29 f13 1"/>
                <a:gd name="f40" fmla="*/ f31 f12 1"/>
                <a:gd name="f41" fmla="*/ f31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6" y="f37"/>
                </a:cxn>
                <a:cxn ang="f23">
                  <a:pos x="f38" y="f39"/>
                </a:cxn>
                <a:cxn ang="f23">
                  <a:pos x="f40" y="f37"/>
                </a:cxn>
                <a:cxn ang="f23">
                  <a:pos x="f38" y="f41"/>
                </a:cxn>
                <a:cxn ang="f23">
                  <a:pos x="f36" y="f37"/>
                </a:cxn>
              </a:cxnLst>
              <a:rect l="f32" t="f35" r="f33" b="f34"/>
              <a:pathLst>
                <a:path w="3583781" h="3583781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533E66">
                <a:alpha val="50000"/>
              </a:srgbClr>
            </a:solidFill>
            <a:ln w="25402" cap="flat">
              <a:solidFill>
                <a:srgbClr val="FFFFFF"/>
              </a:solidFill>
              <a:prstDash val="solid"/>
            </a:ln>
          </p:spPr>
          <p:txBody>
            <a:bodyPr vert="horz" wrap="square" lIns="722055" tIns="550231" rIns="722055" bIns="550231" anchor="ctr" anchorCtr="1" compatLnSpc="1">
              <a:noAutofit/>
            </a:bodyPr>
            <a:lstStyle/>
            <a:p>
              <a:pPr marL="0" marR="0" lvl="0" indent="0" algn="ctr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Some countries had just introduced Bachelor -Master structure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5737622" y="2093875"/>
              <a:ext cx="3583780" cy="35837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83781"/>
                <a:gd name="f7" fmla="val 1791891"/>
                <a:gd name="f8" fmla="val 802257"/>
                <a:gd name="f9" fmla="val 2781525"/>
                <a:gd name="f10" fmla="val 3583782"/>
                <a:gd name="f11" fmla="+- 0 0 -90"/>
                <a:gd name="f12" fmla="*/ f3 1 3583781"/>
                <a:gd name="f13" fmla="*/ f4 1 3583781"/>
                <a:gd name="f14" fmla="val f5"/>
                <a:gd name="f15" fmla="val f6"/>
                <a:gd name="f16" fmla="*/ f11 f0 1"/>
                <a:gd name="f17" fmla="+- f15 0 f14"/>
                <a:gd name="f18" fmla="*/ f16 1 f2"/>
                <a:gd name="f19" fmla="*/ f17 1 3583781"/>
                <a:gd name="f20" fmla="*/ 0 f17 1"/>
                <a:gd name="f21" fmla="*/ 1791891 f17 1"/>
                <a:gd name="f22" fmla="*/ 3583782 f17 1"/>
                <a:gd name="f23" fmla="+- f18 0 f1"/>
                <a:gd name="f24" fmla="*/ f20 1 3583781"/>
                <a:gd name="f25" fmla="*/ f21 1 3583781"/>
                <a:gd name="f26" fmla="*/ f22 1 3583781"/>
                <a:gd name="f27" fmla="*/ f14 1 f19"/>
                <a:gd name="f28" fmla="*/ f15 1 f19"/>
                <a:gd name="f29" fmla="*/ f24 1 f19"/>
                <a:gd name="f30" fmla="*/ f25 1 f19"/>
                <a:gd name="f31" fmla="*/ f26 1 f19"/>
                <a:gd name="f32" fmla="*/ f27 f12 1"/>
                <a:gd name="f33" fmla="*/ f28 f12 1"/>
                <a:gd name="f34" fmla="*/ f28 f13 1"/>
                <a:gd name="f35" fmla="*/ f27 f13 1"/>
                <a:gd name="f36" fmla="*/ f29 f12 1"/>
                <a:gd name="f37" fmla="*/ f30 f13 1"/>
                <a:gd name="f38" fmla="*/ f30 f12 1"/>
                <a:gd name="f39" fmla="*/ f29 f13 1"/>
                <a:gd name="f40" fmla="*/ f31 f12 1"/>
                <a:gd name="f41" fmla="*/ f31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6" y="f37"/>
                </a:cxn>
                <a:cxn ang="f23">
                  <a:pos x="f38" y="f39"/>
                </a:cxn>
                <a:cxn ang="f23">
                  <a:pos x="f40" y="f37"/>
                </a:cxn>
                <a:cxn ang="f23">
                  <a:pos x="f38" y="f41"/>
                </a:cxn>
                <a:cxn ang="f23">
                  <a:pos x="f36" y="f37"/>
                </a:cxn>
              </a:cxnLst>
              <a:rect l="f32" t="f35" r="f33" b="f34"/>
              <a:pathLst>
                <a:path w="3583781" h="3583781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766687">
                <a:alpha val="50000"/>
              </a:srgbClr>
            </a:solidFill>
            <a:ln w="25402" cap="flat">
              <a:solidFill>
                <a:srgbClr val="FFFFFF"/>
              </a:solidFill>
              <a:prstDash val="solid"/>
            </a:ln>
          </p:spPr>
          <p:txBody>
            <a:bodyPr vert="horz" wrap="square" lIns="722055" tIns="550231" rIns="722055" bIns="550231" anchor="ctr" anchorCtr="1" compatLnSpc="1">
              <a:noAutofit/>
            </a:bodyPr>
            <a:lstStyle/>
            <a:p>
              <a:pPr marL="0" marR="0" lvl="0" indent="0" algn="ctr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In many continental European countries the typical HE final qualification was awarded after 4-6 years long one-tier programs, 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8604650" y="2093875"/>
              <a:ext cx="3583780" cy="35837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83781"/>
                <a:gd name="f7" fmla="val 1791891"/>
                <a:gd name="f8" fmla="val 802257"/>
                <a:gd name="f9" fmla="val 2781525"/>
                <a:gd name="f10" fmla="val 3583782"/>
                <a:gd name="f11" fmla="+- 0 0 -90"/>
                <a:gd name="f12" fmla="*/ f3 1 3583781"/>
                <a:gd name="f13" fmla="*/ f4 1 3583781"/>
                <a:gd name="f14" fmla="val f5"/>
                <a:gd name="f15" fmla="val f6"/>
                <a:gd name="f16" fmla="*/ f11 f0 1"/>
                <a:gd name="f17" fmla="+- f15 0 f14"/>
                <a:gd name="f18" fmla="*/ f16 1 f2"/>
                <a:gd name="f19" fmla="*/ f17 1 3583781"/>
                <a:gd name="f20" fmla="*/ 0 f17 1"/>
                <a:gd name="f21" fmla="*/ 1791891 f17 1"/>
                <a:gd name="f22" fmla="*/ 3583782 f17 1"/>
                <a:gd name="f23" fmla="+- f18 0 f1"/>
                <a:gd name="f24" fmla="*/ f20 1 3583781"/>
                <a:gd name="f25" fmla="*/ f21 1 3583781"/>
                <a:gd name="f26" fmla="*/ f22 1 3583781"/>
                <a:gd name="f27" fmla="*/ f14 1 f19"/>
                <a:gd name="f28" fmla="*/ f15 1 f19"/>
                <a:gd name="f29" fmla="*/ f24 1 f19"/>
                <a:gd name="f30" fmla="*/ f25 1 f19"/>
                <a:gd name="f31" fmla="*/ f26 1 f19"/>
                <a:gd name="f32" fmla="*/ f27 f12 1"/>
                <a:gd name="f33" fmla="*/ f28 f12 1"/>
                <a:gd name="f34" fmla="*/ f28 f13 1"/>
                <a:gd name="f35" fmla="*/ f27 f13 1"/>
                <a:gd name="f36" fmla="*/ f29 f12 1"/>
                <a:gd name="f37" fmla="*/ f30 f13 1"/>
                <a:gd name="f38" fmla="*/ f30 f12 1"/>
                <a:gd name="f39" fmla="*/ f29 f13 1"/>
                <a:gd name="f40" fmla="*/ f31 f12 1"/>
                <a:gd name="f41" fmla="*/ f31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6" y="f37"/>
                </a:cxn>
                <a:cxn ang="f23">
                  <a:pos x="f38" y="f39"/>
                </a:cxn>
                <a:cxn ang="f23">
                  <a:pos x="f40" y="f37"/>
                </a:cxn>
                <a:cxn ang="f23">
                  <a:pos x="f38" y="f41"/>
                </a:cxn>
                <a:cxn ang="f23">
                  <a:pos x="f36" y="f37"/>
                </a:cxn>
              </a:cxnLst>
              <a:rect l="f32" t="f35" r="f33" b="f34"/>
              <a:pathLst>
                <a:path w="3583781" h="3583781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9A979E">
                <a:alpha val="50000"/>
              </a:srgbClr>
            </a:solidFill>
            <a:ln w="25402" cap="flat">
              <a:solidFill>
                <a:srgbClr val="FFFFFF"/>
              </a:solidFill>
              <a:prstDash val="solid"/>
            </a:ln>
          </p:spPr>
          <p:txBody>
            <a:bodyPr vert="horz" wrap="square" lIns="722055" tIns="550231" rIns="722055" bIns="550231" anchor="ctr" anchorCtr="1" compatLnSpc="1">
              <a:noAutofit/>
            </a:bodyPr>
            <a:lstStyle/>
            <a:p>
              <a:pPr marL="0" marR="0" lvl="0" indent="0" algn="ctr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lv-LV" sz="20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I</a:t>
              </a:r>
              <a:r>
                <a:rPr lang="en-US" sz="20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n some countries: several sequential HE qualifications with different functions but it was difficult to indicate the bachelor and master levels in the present understanding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569168" y="1424863"/>
            <a:ext cx="4608822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3FB9BD"/>
                </a:solidFill>
                <a:uFillTx/>
                <a:latin typeface="Calibri"/>
              </a:rPr>
              <a:t>Where was Europe before Bologna</a:t>
            </a:r>
            <a:endParaRPr lang="lv-LV" sz="2400" b="1" i="0" u="none" strike="noStrike" kern="1200" cap="none" spc="0" baseline="0">
              <a:solidFill>
                <a:srgbClr val="3FB9BD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988</Words>
  <Application>Microsoft Office PowerPoint</Application>
  <PresentationFormat>Произвольный</PresentationFormat>
  <Paragraphs>176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Office Theme</vt:lpstr>
      <vt:lpstr>1_Office Theme</vt:lpstr>
      <vt:lpstr>Recognition types and policies Higher education reforms in Europe–         </vt:lpstr>
      <vt:lpstr>Political frame for recognition</vt:lpstr>
      <vt:lpstr>Types of recognition</vt:lpstr>
      <vt:lpstr>Recognition of qualifications</vt:lpstr>
      <vt:lpstr>Professional recognition in regulated professions Purpose of Directive 2005/36/EC</vt:lpstr>
      <vt:lpstr>Regulated professions</vt:lpstr>
      <vt:lpstr>Regulated professions in Latvia (69)</vt:lpstr>
      <vt:lpstr>Dental practitioners (example from directive 36/2005/EC)</vt:lpstr>
      <vt:lpstr>Bologna process</vt:lpstr>
      <vt:lpstr>Bologna declaration</vt:lpstr>
      <vt:lpstr>Main Bologna declaration action lines (I)</vt:lpstr>
      <vt:lpstr>Bologna tools for recognition</vt:lpstr>
      <vt:lpstr>ECTS – European credit transfer and accumulation system</vt:lpstr>
      <vt:lpstr>Diploma Supplement</vt:lpstr>
      <vt:lpstr>8 sections of Diploma Supplement</vt:lpstr>
      <vt:lpstr>Презентация PowerPoint</vt:lpstr>
      <vt:lpstr>Framework of qualifications for the European Higher Education Area</vt:lpstr>
      <vt:lpstr>Overarching qualifications framework for the European Higher Education Area</vt:lpstr>
      <vt:lpstr>Презентация PowerPoint</vt:lpstr>
      <vt:lpstr>Thank you for attention!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recognition of qualification in Europe. Assesment procedures</dc:title>
  <dc:creator>Baiba</dc:creator>
  <cp:lastModifiedBy>Mammadova</cp:lastModifiedBy>
  <cp:revision>49</cp:revision>
  <cp:lastPrinted>2016-12-13T08:52:46Z</cp:lastPrinted>
  <dcterms:created xsi:type="dcterms:W3CDTF">2016-12-11T15:58:10Z</dcterms:created>
  <dcterms:modified xsi:type="dcterms:W3CDTF">2017-02-28T10:38:23Z</dcterms:modified>
</cp:coreProperties>
</file>